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1"/>
  </p:sldMasterIdLst>
  <p:notesMasterIdLst>
    <p:notesMasterId r:id="rId25"/>
  </p:notesMasterIdLst>
  <p:handoutMasterIdLst>
    <p:handoutMasterId r:id="rId26"/>
  </p:handoutMasterIdLst>
  <p:sldIdLst>
    <p:sldId id="288" r:id="rId2"/>
    <p:sldId id="289" r:id="rId3"/>
    <p:sldId id="290" r:id="rId4"/>
    <p:sldId id="291" r:id="rId5"/>
    <p:sldId id="292" r:id="rId6"/>
    <p:sldId id="259" r:id="rId7"/>
    <p:sldId id="257" r:id="rId8"/>
    <p:sldId id="258" r:id="rId9"/>
    <p:sldId id="260" r:id="rId10"/>
    <p:sldId id="261" r:id="rId11"/>
    <p:sldId id="262" r:id="rId12"/>
    <p:sldId id="263" r:id="rId13"/>
    <p:sldId id="264" r:id="rId14"/>
    <p:sldId id="287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9144000" cy="6858000" type="screen4x3"/>
  <p:notesSz cx="6797675" cy="9874250"/>
  <p:defaultTextStyle>
    <a:defPPr>
      <a:defRPr lang="en-IE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08040"/>
    <a:srgbClr val="FF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/>
    <p:restoredTop sz="88453"/>
  </p:normalViewPr>
  <p:slideViewPr>
    <p:cSldViewPr>
      <p:cViewPr varScale="1">
        <p:scale>
          <a:sx n="138" d="100"/>
          <a:sy n="138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3" Type="http://schemas.openxmlformats.org/officeDocument/2006/relationships/slide" Target="slides/slide8.xml"/><Relationship Id="rId7" Type="http://schemas.openxmlformats.org/officeDocument/2006/relationships/slide" Target="slides/slide12.xml"/><Relationship Id="rId12" Type="http://schemas.openxmlformats.org/officeDocument/2006/relationships/slide" Target="slides/slide18.xml"/><Relationship Id="rId2" Type="http://schemas.openxmlformats.org/officeDocument/2006/relationships/slide" Target="slides/slide7.xml"/><Relationship Id="rId1" Type="http://schemas.openxmlformats.org/officeDocument/2006/relationships/slide" Target="slides/slide6.xml"/><Relationship Id="rId6" Type="http://schemas.openxmlformats.org/officeDocument/2006/relationships/slide" Target="slides/slide11.xml"/><Relationship Id="rId11" Type="http://schemas.openxmlformats.org/officeDocument/2006/relationships/slide" Target="slides/slide17.xml"/><Relationship Id="rId5" Type="http://schemas.openxmlformats.org/officeDocument/2006/relationships/slide" Target="slides/slide10.xml"/><Relationship Id="rId10" Type="http://schemas.openxmlformats.org/officeDocument/2006/relationships/slide" Target="slides/slide16.xml"/><Relationship Id="rId4" Type="http://schemas.openxmlformats.org/officeDocument/2006/relationships/slide" Target="slides/slide9.xml"/><Relationship Id="rId9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8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8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8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1128ED8-9810-0C41-ADDC-8689473211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6878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6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6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572680BD-FE64-AE4B-B013-7E7BB18A57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4190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C9BFEA-8AE4-CC42-B5BF-98DD04EB9761}" type="slidenum">
              <a:rPr lang="en-US" altLang="en-US" sz="1300">
                <a:ea typeface="MS PGothic" charset="-128"/>
              </a:rPr>
              <a:pPr>
                <a:spcBef>
                  <a:spcPct val="0"/>
                </a:spcBef>
              </a:pPr>
              <a:t>1</a:t>
            </a:fld>
            <a:endParaRPr lang="en-US" altLang="en-US" sz="1300">
              <a:ea typeface="MS PGothic" charset="-128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4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680BD-FE64-AE4B-B013-7E7BB18A57C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074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8476B8E-1FC9-694E-B626-7976E616AFF0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en-US" dirty="0" err="1">
                <a:latin typeface="Arial" charset="0"/>
              </a:rPr>
              <a:t>Colour</a:t>
            </a:r>
            <a:r>
              <a:rPr lang="en-US" altLang="en-US" dirty="0">
                <a:latin typeface="Arial" charset="0"/>
              </a:rPr>
              <a:t> key:</a:t>
            </a:r>
          </a:p>
          <a:p>
            <a:pPr marL="171450" indent="-171450" eaLnBrk="1" hangingPunct="1">
              <a:buFontTx/>
              <a:buChar char="-"/>
            </a:pPr>
            <a:r>
              <a:rPr lang="en-US" altLang="en-US" dirty="0">
                <a:latin typeface="Arial" charset="0"/>
              </a:rPr>
              <a:t>Red: reference to a node in a linked list</a:t>
            </a:r>
          </a:p>
          <a:p>
            <a:pPr marL="171450" indent="-171450" eaLnBrk="1" hangingPunct="1">
              <a:buFontTx/>
              <a:buChar char="-"/>
            </a:pPr>
            <a:r>
              <a:rPr lang="en-US" altLang="en-US" dirty="0">
                <a:latin typeface="Arial" charset="0"/>
              </a:rPr>
              <a:t>Blue: reference to a vertex object</a:t>
            </a:r>
          </a:p>
          <a:p>
            <a:pPr marL="171450" indent="-171450" eaLnBrk="1" hangingPunct="1">
              <a:buFontTx/>
              <a:buChar char="-"/>
            </a:pPr>
            <a:r>
              <a:rPr lang="en-US" altLang="en-US" dirty="0">
                <a:latin typeface="Arial" charset="0"/>
              </a:rPr>
              <a:t>Green: reference to an edge object</a:t>
            </a:r>
          </a:p>
        </p:txBody>
      </p:sp>
    </p:spTree>
    <p:extLst>
      <p:ext uri="{BB962C8B-B14F-4D97-AF65-F5344CB8AC3E}">
        <p14:creationId xmlns:p14="http://schemas.microsoft.com/office/powerpoint/2010/main" val="1491787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0B4067A-A664-5449-B7D8-A226C3BA880E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3450" y="742950"/>
            <a:ext cx="4932363" cy="37004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4750" cy="444023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6621" tIns="43311" rIns="86621" bIns="43311"/>
          <a:lstStyle/>
          <a:p>
            <a:pPr eaLnBrk="1" hangingPunct="1"/>
            <a:r>
              <a:rPr lang="en-GB" altLang="en-US">
                <a:latin typeface="Arial" charset="0"/>
              </a:rPr>
              <a:t>Incident Edges: O(m) – can</a:t>
            </a:r>
            <a:r>
              <a:rPr lang="en-GB" altLang="en-IE">
                <a:latin typeface="Arial" charset="0"/>
              </a:rPr>
              <a:t>’</a:t>
            </a:r>
            <a:r>
              <a:rPr lang="en-GB" altLang="en-US">
                <a:latin typeface="Arial" charset="0"/>
              </a:rPr>
              <a:t>t find incident edges from a vertex, so need to visit each edge and check if it</a:t>
            </a:r>
            <a:r>
              <a:rPr lang="en-GB" altLang="en-IE">
                <a:latin typeface="Arial" charset="0"/>
              </a:rPr>
              <a:t>’</a:t>
            </a:r>
            <a:r>
              <a:rPr lang="en-GB" altLang="en-US">
                <a:latin typeface="Arial" charset="0"/>
              </a:rPr>
              <a:t>s incident.</a:t>
            </a:r>
          </a:p>
          <a:p>
            <a:pPr eaLnBrk="1" hangingPunct="1"/>
            <a:r>
              <a:rPr lang="en-GB" altLang="en-US">
                <a:latin typeface="Arial" charset="0"/>
              </a:rPr>
              <a:t>Adjacent Vertices: O(m) – can</a:t>
            </a:r>
            <a:r>
              <a:rPr lang="en-GB" altLang="en-IE">
                <a:latin typeface="Arial" charset="0"/>
              </a:rPr>
              <a:t>’</a:t>
            </a:r>
            <a:r>
              <a:rPr lang="en-GB" altLang="en-US">
                <a:latin typeface="Arial" charset="0"/>
              </a:rPr>
              <a:t>t find incident edges from a vertex, so need to visit each edge to see if it connects the two given vertices.</a:t>
            </a:r>
          </a:p>
          <a:p>
            <a:pPr eaLnBrk="1" hangingPunct="1"/>
            <a:r>
              <a:rPr lang="en-GB" altLang="en-US">
                <a:latin typeface="Arial" charset="0"/>
              </a:rPr>
              <a:t>Inserting Vertex: O(1) – create new object, add to vertex sequence</a:t>
            </a:r>
          </a:p>
          <a:p>
            <a:pPr eaLnBrk="1" hangingPunct="1"/>
            <a:r>
              <a:rPr lang="en-GB" altLang="en-US">
                <a:latin typeface="Arial" charset="0"/>
              </a:rPr>
              <a:t>Inserting Edge: O(1) – create new object, add to edge sequence (connected vertices passed as parameters)</a:t>
            </a:r>
          </a:p>
          <a:p>
            <a:pPr eaLnBrk="1" hangingPunct="1"/>
            <a:r>
              <a:rPr lang="en-GB" altLang="en-US">
                <a:latin typeface="Arial" charset="0"/>
              </a:rPr>
              <a:t>Removing Vertex: O(m) – removal of vertex from sequence is O(1), since it stores its own position. Must iterate through edges to find all incident edges.</a:t>
            </a:r>
          </a:p>
          <a:p>
            <a:pPr eaLnBrk="1" hangingPunct="1"/>
            <a:r>
              <a:rPr lang="en-GB" altLang="en-US">
                <a:latin typeface="Arial" charset="0"/>
              </a:rPr>
              <a:t>Removing Edge: O(1) – removal of edge from sequence is O(1) as we don</a:t>
            </a:r>
            <a:r>
              <a:rPr lang="en-GB" altLang="en-IE">
                <a:latin typeface="Arial" charset="0"/>
              </a:rPr>
              <a:t>’</a:t>
            </a:r>
            <a:r>
              <a:rPr lang="en-GB" altLang="en-US">
                <a:latin typeface="Arial" charset="0"/>
              </a:rPr>
              <a:t>t need to remove any vertices and the edge stores its own position.</a:t>
            </a:r>
          </a:p>
          <a:p>
            <a:pPr eaLnBrk="1" hangingPunct="1"/>
            <a:r>
              <a:rPr lang="en-GB" altLang="en-US">
                <a:latin typeface="Arial" charset="0"/>
              </a:rPr>
              <a:t>Space: O(n + m): O(n) to store vertices, O(m) to store edges.</a:t>
            </a: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236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4EE0A60-01C1-224C-BFEE-569320A2ABD5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en-US" dirty="0" err="1">
                <a:latin typeface="Arial" charset="0"/>
              </a:rPr>
              <a:t>Colour</a:t>
            </a:r>
            <a:r>
              <a:rPr lang="en-US" altLang="en-US" dirty="0">
                <a:latin typeface="Arial" charset="0"/>
              </a:rPr>
              <a:t> key:</a:t>
            </a:r>
          </a:p>
          <a:p>
            <a:pPr marL="171450" indent="-171450" eaLnBrk="1" hangingPunct="1">
              <a:buFontTx/>
              <a:buChar char="-"/>
            </a:pPr>
            <a:r>
              <a:rPr lang="en-US" altLang="en-US" dirty="0">
                <a:latin typeface="Arial" charset="0"/>
              </a:rPr>
              <a:t>Black: same as for Edge list (only the new references are </a:t>
            </a:r>
            <a:r>
              <a:rPr lang="en-US" altLang="en-US" dirty="0" err="1">
                <a:latin typeface="Arial" charset="0"/>
              </a:rPr>
              <a:t>colour</a:t>
            </a:r>
            <a:r>
              <a:rPr lang="en-US" altLang="en-US" dirty="0">
                <a:latin typeface="Arial" charset="0"/>
              </a:rPr>
              <a:t>-coded)</a:t>
            </a:r>
          </a:p>
          <a:p>
            <a:pPr marL="171450" indent="-171450" eaLnBrk="1" hangingPunct="1">
              <a:buFontTx/>
              <a:buChar char="-"/>
            </a:pPr>
            <a:r>
              <a:rPr lang="en-US" altLang="en-US" dirty="0">
                <a:latin typeface="Arial" charset="0"/>
              </a:rPr>
              <a:t>Red: reference to a node in a linked list</a:t>
            </a:r>
          </a:p>
          <a:p>
            <a:pPr marL="171450" indent="-171450" eaLnBrk="1" hangingPunct="1">
              <a:buFontTx/>
              <a:buChar char="-"/>
            </a:pPr>
            <a:r>
              <a:rPr lang="en-US" altLang="en-US" dirty="0">
                <a:latin typeface="Arial" charset="0"/>
              </a:rPr>
              <a:t>Green: reference to an edge object</a:t>
            </a:r>
          </a:p>
          <a:p>
            <a:pPr marL="171450" indent="-171450" eaLnBrk="1" hangingPunct="1">
              <a:buFontTx/>
              <a:buChar char="-"/>
            </a:pPr>
            <a:r>
              <a:rPr lang="en-US" altLang="en-US" dirty="0">
                <a:latin typeface="Arial" charset="0"/>
              </a:rPr>
              <a:t>Brown: reference to a linked list</a:t>
            </a:r>
          </a:p>
        </p:txBody>
      </p:sp>
    </p:spTree>
    <p:extLst>
      <p:ext uri="{BB962C8B-B14F-4D97-AF65-F5344CB8AC3E}">
        <p14:creationId xmlns:p14="http://schemas.microsoft.com/office/powerpoint/2010/main" val="979884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CBFE6A5-5A9C-BA42-BBBA-0E62275E6948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3450" y="742950"/>
            <a:ext cx="4932363" cy="37004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4750" cy="444023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6621" tIns="43311" rIns="86621" bIns="43311"/>
          <a:lstStyle/>
          <a:p>
            <a:pPr eaLnBrk="1" hangingPunct="1"/>
            <a:r>
              <a:rPr lang="en-GB" altLang="en-US">
                <a:latin typeface="Arial" charset="0"/>
              </a:rPr>
              <a:t>Incident Edges: O( deg(v) ) - Iterate over adjacency list associated with the vertex, which has deg(v) elements.</a:t>
            </a:r>
          </a:p>
          <a:p>
            <a:pPr eaLnBrk="1" hangingPunct="1"/>
            <a:r>
              <a:rPr lang="en-GB" altLang="en-US">
                <a:latin typeface="Arial" charset="0"/>
              </a:rPr>
              <a:t>Adjacent Vertices: O( min( deg(v), deg(w) ) - Iterate over the adjacency list that's smallest.</a:t>
            </a:r>
          </a:p>
          <a:p>
            <a:pPr eaLnBrk="1" hangingPunct="1"/>
            <a:r>
              <a:rPr lang="en-GB" altLang="en-US">
                <a:latin typeface="Arial" charset="0"/>
              </a:rPr>
              <a:t>Inserting Vertex: O(1) - assume insertion into list is O(1)</a:t>
            </a:r>
          </a:p>
          <a:p>
            <a:pPr eaLnBrk="1" hangingPunct="1"/>
            <a:r>
              <a:rPr lang="en-GB" altLang="en-US">
                <a:latin typeface="Arial" charset="0"/>
              </a:rPr>
              <a:t>Inserting Edge: O(1) - assume insertion into list is O(1)</a:t>
            </a:r>
          </a:p>
          <a:p>
            <a:pPr eaLnBrk="1" hangingPunct="1"/>
            <a:r>
              <a:rPr lang="en-GB" altLang="en-US">
                <a:latin typeface="Arial" charset="0"/>
              </a:rPr>
              <a:t>Removing Vertex: O( deg(v) ) assume you know the vertex already - Removal from Vertex list is O(1). Finding all incident edges to remove is O( deg(v) ), Removing each edge is O(1)</a:t>
            </a:r>
          </a:p>
          <a:p>
            <a:pPr eaLnBrk="1" hangingPunct="1"/>
            <a:r>
              <a:rPr lang="en-GB" altLang="en-US">
                <a:latin typeface="Arial" charset="0"/>
              </a:rPr>
              <a:t>Removing Edge: O(1) assume you know the edge already - Removal from edge list is O(1), Removal from 2 adjacency lists is O(1) in each case.</a:t>
            </a:r>
            <a:endParaRPr lang="en-US" altLang="en-US">
              <a:latin typeface="Arial" charset="0"/>
            </a:endParaRPr>
          </a:p>
          <a:p>
            <a:pPr eaLnBrk="1" hangingPunct="1"/>
            <a:r>
              <a:rPr lang="en-GB" altLang="en-US">
                <a:latin typeface="Arial" charset="0"/>
              </a:rPr>
              <a:t>Space: O(n + m): O(n) to store vertices, O(m) to store vertices.</a:t>
            </a:r>
            <a:endParaRPr lang="en-US" altLang="en-US">
              <a:latin typeface="Arial" charset="0"/>
            </a:endParaRPr>
          </a:p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085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993695F-E5DB-284E-AF08-86F2ABB5D335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en-US" dirty="0" err="1">
                <a:latin typeface="Arial" charset="0"/>
              </a:rPr>
              <a:t>Colour</a:t>
            </a:r>
            <a:r>
              <a:rPr lang="en-US" altLang="en-US" dirty="0">
                <a:latin typeface="Arial" charset="0"/>
              </a:rPr>
              <a:t> key:</a:t>
            </a:r>
          </a:p>
          <a:p>
            <a:pPr marL="171450" indent="-171450" eaLnBrk="1" hangingPunct="1">
              <a:buFontTx/>
              <a:buChar char="-"/>
            </a:pPr>
            <a:r>
              <a:rPr lang="en-US" altLang="en-US" dirty="0">
                <a:latin typeface="Arial" charset="0"/>
              </a:rPr>
              <a:t>Black: same as for Adjacency list (only the new references are </a:t>
            </a:r>
            <a:r>
              <a:rPr lang="en-US" altLang="en-US" dirty="0" err="1">
                <a:latin typeface="Arial" charset="0"/>
              </a:rPr>
              <a:t>colour</a:t>
            </a:r>
            <a:r>
              <a:rPr lang="en-US" altLang="en-US" dirty="0">
                <a:latin typeface="Arial" charset="0"/>
              </a:rPr>
              <a:t>-coded)</a:t>
            </a:r>
          </a:p>
          <a:p>
            <a:pPr marL="171450" indent="-171450" eaLnBrk="1" hangingPunct="1">
              <a:buFontTx/>
              <a:buChar char="-"/>
            </a:pPr>
            <a:r>
              <a:rPr lang="en-US" altLang="en-US" dirty="0">
                <a:latin typeface="Arial" charset="0"/>
              </a:rPr>
              <a:t>Green: reference to an edge object</a:t>
            </a:r>
          </a:p>
        </p:txBody>
      </p:sp>
    </p:spTree>
    <p:extLst>
      <p:ext uri="{BB962C8B-B14F-4D97-AF65-F5344CB8AC3E}">
        <p14:creationId xmlns:p14="http://schemas.microsoft.com/office/powerpoint/2010/main" val="1439999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7FC5C01C-5B46-3148-B423-914CC528EC3E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3450" y="742950"/>
            <a:ext cx="4932363" cy="37004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4750" cy="444023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6621" tIns="43311" rIns="86621" bIns="43311"/>
          <a:lstStyle/>
          <a:p>
            <a:pPr eaLnBrk="1" hangingPunct="1"/>
            <a:r>
              <a:rPr lang="en-GB" altLang="en-US">
                <a:latin typeface="Arial" charset="0"/>
              </a:rPr>
              <a:t>Incident Edges: O(n) - Check n rows for a references is O(n)</a:t>
            </a:r>
          </a:p>
          <a:p>
            <a:pPr eaLnBrk="1" hangingPunct="1"/>
            <a:r>
              <a:rPr lang="en-GB" altLang="en-US">
                <a:latin typeface="Arial" charset="0"/>
              </a:rPr>
              <a:t>Adjacent Vertices: O(1) - Check one position in the matrix O(1)</a:t>
            </a:r>
          </a:p>
          <a:p>
            <a:pPr eaLnBrk="1" hangingPunct="1"/>
            <a:r>
              <a:rPr lang="en-GB" altLang="en-US">
                <a:latin typeface="Arial" charset="0"/>
              </a:rPr>
              <a:t>Inserting Vertex: O( n^2 ) –  need to create a new adjacency matrix (n is new number of vertices)</a:t>
            </a:r>
          </a:p>
          <a:p>
            <a:pPr eaLnBrk="1" hangingPunct="1"/>
            <a:r>
              <a:rPr lang="en-GB" altLang="en-US">
                <a:latin typeface="Arial" charset="0"/>
              </a:rPr>
              <a:t>Inserting Edge: O(1) - Insertion into edge list is O(1), insert entry into matrix is O(1)</a:t>
            </a:r>
          </a:p>
          <a:p>
            <a:pPr eaLnBrk="1" hangingPunct="1"/>
            <a:r>
              <a:rPr lang="en-GB" altLang="en-US">
                <a:latin typeface="Arial" charset="0"/>
              </a:rPr>
              <a:t>Removing Vertex: O(n^2) – need to create a new adjacency matrix (n is new number of vertices)</a:t>
            </a:r>
          </a:p>
          <a:p>
            <a:pPr eaLnBrk="1" hangingPunct="1"/>
            <a:r>
              <a:rPr lang="en-GB" altLang="en-US">
                <a:latin typeface="Arial" charset="0"/>
              </a:rPr>
              <a:t>Removing Edge: O(1) - Null in matrix is O(1), Removal from edge list is O(1)</a:t>
            </a:r>
            <a:endParaRPr lang="en-US" altLang="en-US">
              <a:latin typeface="Arial" charset="0"/>
            </a:endParaRPr>
          </a:p>
          <a:p>
            <a:pPr eaLnBrk="1" hangingPunct="1"/>
            <a:r>
              <a:rPr lang="en-GB" altLang="en-US">
                <a:latin typeface="Arial" charset="0"/>
              </a:rPr>
              <a:t>Space: O(n^2) - size of the matrix.</a:t>
            </a:r>
            <a:endParaRPr lang="en-US" altLang="en-US">
              <a:latin typeface="Arial" charset="0"/>
            </a:endParaRPr>
          </a:p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311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98CF841F-BB74-3C4C-8C91-C8AD6949EAC7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123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754C1F91-4048-4C40-BAE8-39B30E935BE9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84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819624A-D1D0-A846-9575-3BF0CC1F3D30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7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B8ED9547-96D1-844D-8FD5-023AE98C5D5C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62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B486983-A878-CF41-B0BD-3560A13C37B8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62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A69EA9D-853F-D24A-9CC5-59E07628FE97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2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ACEF707-1097-3845-B479-D506CDFB0C91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84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B6D83D00-AB91-3043-B4DC-08F441F5A971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E9BD904-F8FB-3C49-9A28-96ED772911FF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93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98589CB8-B50C-C346-AEAC-39E37A2161D3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</a:rPr>
              <a:t>Directed graph: m ≤ n(n-1) as each pair of vertices can be connected by two edges (one in each direction).</a:t>
            </a:r>
          </a:p>
          <a:p>
            <a:pPr eaLnBrk="1" hangingPunct="1"/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2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BF19A53C-CEE6-AE42-A705-3CE711D327B1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32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8D3973-CC97-6643-B3D5-AE37CA53D53F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103111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CE29E-7169-874A-B9F5-549692C4DFEB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328AA-9F40-0341-8B96-057A9F1D01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40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9968A-4165-1042-9AC1-4107E63F0997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FF99B-6D97-5F4E-99EA-D28320C0D4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3465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431174" cy="17526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IE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294B43-726D-794E-AD30-2BB074048919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0A53E48-63BB-2247-9D22-36FCD98905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753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192088"/>
            <a:ext cx="8015287" cy="914400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25621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08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B5270-DF38-8547-9D80-973B8DA1E851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850FA-C40B-AF49-94D8-21E45EB2ED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6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9E8F5C-AD5F-A047-A7F5-8B3492DEEB60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0A7ECD-12E0-B740-A9F1-9A745E45A1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81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0CF60-CF42-314E-9158-7215F438E57F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16F7C-CB17-714F-8446-1B7FD4F5E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827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10A583-1540-7B45-A426-1DD0EB754B36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379413-783A-4B48-9E49-1CF4C1331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2763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FE6AD-F498-5B4E-94DC-5806E5C662B2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6A367-2D00-D44B-9CC2-A64F1A277E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71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8DD53-B615-FE4F-A4B9-3FA67E257CB5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5AA5E-799D-4A4C-A1A5-6BD41C4141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034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08428C-F873-184B-AC82-33971C2AE5C9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CD1A86-5736-9943-92F6-6C168A7BDA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15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ga-IE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00BD-4363-9C4B-A86A-BFC6245444C5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0FBB4-14E0-A249-B8EA-23673A0458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00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ga-IE" altLang="en-US"/>
              <a:t>Click to edit Master text styles</a:t>
            </a:r>
          </a:p>
          <a:p>
            <a:pPr lvl="1"/>
            <a:r>
              <a:rPr lang="ga-IE" altLang="en-US"/>
              <a:t>Second level</a:t>
            </a:r>
          </a:p>
          <a:p>
            <a:pPr lvl="2"/>
            <a:r>
              <a:rPr lang="ga-IE" altLang="en-US"/>
              <a:t>Third level</a:t>
            </a:r>
          </a:p>
          <a:p>
            <a:pPr lvl="3"/>
            <a:r>
              <a:rPr lang="ga-IE" altLang="en-US"/>
              <a:t>Fourth level</a:t>
            </a:r>
          </a:p>
          <a:p>
            <a:pPr lvl="4"/>
            <a:r>
              <a:rPr lang="ga-IE" altLang="en-US"/>
              <a:t>Fifth level</a:t>
            </a:r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6DC5601-3B4C-0041-B62C-7B4FBBA70529}" type="datetimeFigureOut">
              <a:rPr lang="en-US" altLang="en-US"/>
              <a:pPr>
                <a:defRPr/>
              </a:pPr>
              <a:t>3/29/19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rgbClr val="FFFFFF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B2E8729-3C24-C84A-86EF-A298048F53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49" r:id="rId2"/>
    <p:sldLayoutId id="2147483857" r:id="rId3"/>
    <p:sldLayoutId id="2147483850" r:id="rId4"/>
    <p:sldLayoutId id="2147483858" r:id="rId5"/>
    <p:sldLayoutId id="2147483851" r:id="rId6"/>
    <p:sldLayoutId id="2147483852" r:id="rId7"/>
    <p:sldLayoutId id="2147483859" r:id="rId8"/>
    <p:sldLayoutId id="2147483853" r:id="rId9"/>
    <p:sldLayoutId id="2147483854" r:id="rId10"/>
    <p:sldLayoutId id="2147483855" r:id="rId11"/>
    <p:sldLayoutId id="2147483860" r:id="rId12"/>
    <p:sldLayoutId id="21474838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Gill Sans"/>
          <a:ea typeface="ＭＳ Ｐゴシック" charset="0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ill Sans" charset="0"/>
          <a:ea typeface="ＭＳ Ｐゴシック" charset="0"/>
          <a:cs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ill Sans" charset="0"/>
          <a:ea typeface="ＭＳ Ｐゴシック" charset="0"/>
          <a:cs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ill Sans" charset="0"/>
          <a:ea typeface="ＭＳ Ｐゴシック" charset="0"/>
          <a:cs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ill Sans" charset="0"/>
          <a:ea typeface="ＭＳ Ｐゴシック" charset="0"/>
          <a:cs typeface="Gill San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ill Sans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ill Sans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ill Sans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ill Sans" charset="0"/>
          <a:ea typeface="ＭＳ Ｐゴシック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000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2pPr>
      <a:lvl3pPr marL="73025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3pPr>
      <a:lvl4pPr marL="1004888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4pPr>
      <a:lvl5pPr marL="1187450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id.lillis@ucd.i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E" sz="4000">
                <a:ea typeface="+mj-ea"/>
              </a:rPr>
              <a:t>Topic 7:</a:t>
            </a:r>
            <a:br>
              <a:rPr lang="en-IE" sz="4000">
                <a:ea typeface="+mj-ea"/>
              </a:rPr>
            </a:br>
            <a:r>
              <a:rPr lang="en-IE">
                <a:ea typeface="+mj-ea"/>
              </a:rPr>
              <a:t>Graphs</a:t>
            </a:r>
            <a:endParaRPr lang="en-IE" dirty="0">
              <a:ea typeface="+mj-ea"/>
            </a:endParaRPr>
          </a:p>
        </p:txBody>
      </p:sp>
      <p:sp>
        <p:nvSpPr>
          <p:cNvPr id="307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05200"/>
            <a:ext cx="683895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  <a:ea typeface="+mn-ea"/>
              </a:rPr>
              <a:t>COMP2014J: Data Structures and Algorithms 2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E" dirty="0">
                <a:ea typeface="+mn-ea"/>
              </a:rPr>
              <a:t>Dr. David Lillis (</a:t>
            </a:r>
            <a:r>
              <a:rPr lang="en-IE" dirty="0">
                <a:ea typeface="+mn-ea"/>
                <a:hlinkClick r:id="rId3"/>
              </a:rPr>
              <a:t>david.lillis@ucd.ie</a:t>
            </a:r>
            <a:r>
              <a:rPr lang="en-IE" dirty="0">
                <a:ea typeface="+mn-ea"/>
              </a:rPr>
              <a:t>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E" dirty="0">
                <a:ea typeface="+mn-ea"/>
              </a:rPr>
              <a:t>Beijing-Dublin International College</a:t>
            </a:r>
          </a:p>
        </p:txBody>
      </p:sp>
      <p:pic>
        <p:nvPicPr>
          <p:cNvPr id="1638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88" y="533400"/>
            <a:ext cx="4100512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7" b="16377"/>
          <a:stretch>
            <a:fillRect/>
          </a:stretch>
        </p:blipFill>
        <p:spPr bwMode="auto">
          <a:xfrm>
            <a:off x="5651500" y="4137025"/>
            <a:ext cx="34925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908174" y="6283325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Further Reading: Goodrich and </a:t>
            </a:r>
            <a:r>
              <a:rPr lang="en-US" dirty="0" err="1"/>
              <a:t>Tamassia</a:t>
            </a:r>
            <a:r>
              <a:rPr lang="en-US" dirty="0"/>
              <a:t> (6</a:t>
            </a:r>
            <a:r>
              <a:rPr lang="en-US" baseline="30000" dirty="0"/>
              <a:t>th</a:t>
            </a:r>
            <a:r>
              <a:rPr lang="en-US" dirty="0"/>
              <a:t> Edition), Section 14.1 &amp; 14.2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reeform 2"/>
          <p:cNvSpPr>
            <a:spLocks/>
          </p:cNvSpPr>
          <p:nvPr/>
        </p:nvSpPr>
        <p:spPr bwMode="auto">
          <a:xfrm>
            <a:off x="5572125" y="2905125"/>
            <a:ext cx="1570038" cy="2149475"/>
          </a:xfrm>
          <a:custGeom>
            <a:avLst/>
            <a:gdLst>
              <a:gd name="T0" fmla="*/ 2147483646 w 989"/>
              <a:gd name="T1" fmla="*/ 0 h 1354"/>
              <a:gd name="T2" fmla="*/ 2147483646 w 989"/>
              <a:gd name="T3" fmla="*/ 2147483646 h 1354"/>
              <a:gd name="T4" fmla="*/ 2147483646 w 989"/>
              <a:gd name="T5" fmla="*/ 2147483646 h 1354"/>
              <a:gd name="T6" fmla="*/ 2147483646 w 989"/>
              <a:gd name="T7" fmla="*/ 2147483646 h 1354"/>
              <a:gd name="T8" fmla="*/ 2147483646 w 989"/>
              <a:gd name="T9" fmla="*/ 2147483646 h 1354"/>
              <a:gd name="T10" fmla="*/ 0 w 989"/>
              <a:gd name="T11" fmla="*/ 2147483646 h 13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9"/>
              <a:gd name="T19" fmla="*/ 0 h 1354"/>
              <a:gd name="T20" fmla="*/ 989 w 989"/>
              <a:gd name="T21" fmla="*/ 1354 h 13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9" h="1354">
                <a:moveTo>
                  <a:pt x="468" y="0"/>
                </a:moveTo>
                <a:cubicBezTo>
                  <a:pt x="475" y="142"/>
                  <a:pt x="439" y="636"/>
                  <a:pt x="516" y="852"/>
                </a:cubicBezTo>
                <a:cubicBezTo>
                  <a:pt x="593" y="1068"/>
                  <a:pt x="871" y="1354"/>
                  <a:pt x="930" y="1296"/>
                </a:cubicBezTo>
                <a:cubicBezTo>
                  <a:pt x="989" y="1238"/>
                  <a:pt x="952" y="586"/>
                  <a:pt x="870" y="504"/>
                </a:cubicBezTo>
                <a:cubicBezTo>
                  <a:pt x="788" y="422"/>
                  <a:pt x="583" y="808"/>
                  <a:pt x="438" y="804"/>
                </a:cubicBezTo>
                <a:cubicBezTo>
                  <a:pt x="293" y="800"/>
                  <a:pt x="91" y="547"/>
                  <a:pt x="0" y="480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7010400" y="2819400"/>
            <a:ext cx="463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solidFill>
                  <a:srgbClr val="FF0000"/>
                </a:solidFill>
                <a:latin typeface="Tahoma" charset="0"/>
              </a:rPr>
              <a:t>P</a:t>
            </a:r>
            <a:r>
              <a:rPr lang="en-US" altLang="en-US" b="0" baseline="-25000">
                <a:solidFill>
                  <a:srgbClr val="FF0000"/>
                </a:solidFill>
                <a:latin typeface="Tahoma" charset="0"/>
              </a:rPr>
              <a:t>1</a:t>
            </a:r>
          </a:p>
        </p:txBody>
      </p:sp>
      <p:sp>
        <p:nvSpPr>
          <p:cNvPr id="30723" name="Freeform 4"/>
          <p:cNvSpPr>
            <a:spLocks/>
          </p:cNvSpPr>
          <p:nvPr/>
        </p:nvSpPr>
        <p:spPr bwMode="auto">
          <a:xfrm>
            <a:off x="6505575" y="2724150"/>
            <a:ext cx="1638300" cy="736600"/>
          </a:xfrm>
          <a:custGeom>
            <a:avLst/>
            <a:gdLst>
              <a:gd name="T0" fmla="*/ 0 w 1032"/>
              <a:gd name="T1" fmla="*/ 0 h 464"/>
              <a:gd name="T2" fmla="*/ 2147483646 w 1032"/>
              <a:gd name="T3" fmla="*/ 2147483646 h 464"/>
              <a:gd name="T4" fmla="*/ 2147483646 w 1032"/>
              <a:gd name="T5" fmla="*/ 2147483646 h 464"/>
              <a:gd name="T6" fmla="*/ 0 60000 65536"/>
              <a:gd name="T7" fmla="*/ 0 60000 65536"/>
              <a:gd name="T8" fmla="*/ 0 60000 65536"/>
              <a:gd name="T9" fmla="*/ 0 w 1032"/>
              <a:gd name="T10" fmla="*/ 0 h 464"/>
              <a:gd name="T11" fmla="*/ 1032 w 1032"/>
              <a:gd name="T12" fmla="*/ 464 h 4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32" h="464">
                <a:moveTo>
                  <a:pt x="0" y="0"/>
                </a:moveTo>
                <a:cubicBezTo>
                  <a:pt x="77" y="66"/>
                  <a:pt x="290" y="328"/>
                  <a:pt x="462" y="396"/>
                </a:cubicBezTo>
                <a:cubicBezTo>
                  <a:pt x="634" y="464"/>
                  <a:pt x="913" y="406"/>
                  <a:pt x="1032" y="408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0724" name="Oval 7"/>
          <p:cNvSpPr>
            <a:spLocks noChangeArrowheads="1"/>
          </p:cNvSpPr>
          <p:nvPr/>
        </p:nvSpPr>
        <p:spPr bwMode="auto">
          <a:xfrm>
            <a:off x="69342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X</a:t>
            </a:r>
          </a:p>
        </p:txBody>
      </p:sp>
      <p:sp>
        <p:nvSpPr>
          <p:cNvPr id="30725" name="Oval 8"/>
          <p:cNvSpPr>
            <a:spLocks noChangeArrowheads="1"/>
          </p:cNvSpPr>
          <p:nvPr/>
        </p:nvSpPr>
        <p:spPr bwMode="auto">
          <a:xfrm>
            <a:off x="51054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U</a:t>
            </a:r>
          </a:p>
        </p:txBody>
      </p:sp>
      <p:sp>
        <p:nvSpPr>
          <p:cNvPr id="30726" name="Oval 9"/>
          <p:cNvSpPr>
            <a:spLocks noChangeArrowheads="1"/>
          </p:cNvSpPr>
          <p:nvPr/>
        </p:nvSpPr>
        <p:spPr bwMode="auto">
          <a:xfrm>
            <a:off x="6019800" y="23622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V</a:t>
            </a:r>
          </a:p>
        </p:txBody>
      </p:sp>
      <p:sp>
        <p:nvSpPr>
          <p:cNvPr id="30727" name="Oval 10"/>
          <p:cNvSpPr>
            <a:spLocks noChangeArrowheads="1"/>
          </p:cNvSpPr>
          <p:nvPr/>
        </p:nvSpPr>
        <p:spPr bwMode="auto">
          <a:xfrm>
            <a:off x="6019800" y="41910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W</a:t>
            </a:r>
          </a:p>
        </p:txBody>
      </p:sp>
      <p:sp>
        <p:nvSpPr>
          <p:cNvPr id="30728" name="Oval 11"/>
          <p:cNvSpPr>
            <a:spLocks noChangeArrowheads="1"/>
          </p:cNvSpPr>
          <p:nvPr/>
        </p:nvSpPr>
        <p:spPr bwMode="auto">
          <a:xfrm>
            <a:off x="81534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Z</a:t>
            </a:r>
          </a:p>
        </p:txBody>
      </p:sp>
      <p:cxnSp>
        <p:nvCxnSpPr>
          <p:cNvPr id="30729" name="AutoShape 12"/>
          <p:cNvCxnSpPr>
            <a:cxnSpLocks noChangeShapeType="1"/>
            <a:stCxn id="30726" idx="3"/>
            <a:endCxn id="30725" idx="7"/>
          </p:cNvCxnSpPr>
          <p:nvPr/>
        </p:nvCxnSpPr>
        <p:spPr bwMode="auto">
          <a:xfrm flipH="1">
            <a:off x="5495925" y="27622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0" name="AutoShape 13"/>
          <p:cNvCxnSpPr>
            <a:cxnSpLocks noChangeShapeType="1"/>
            <a:stCxn id="30727" idx="1"/>
            <a:endCxn id="30725" idx="5"/>
          </p:cNvCxnSpPr>
          <p:nvPr/>
        </p:nvCxnSpPr>
        <p:spPr bwMode="auto">
          <a:xfrm flipH="1" flipV="1">
            <a:off x="5495925" y="36766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1" name="AutoShape 14"/>
          <p:cNvCxnSpPr>
            <a:cxnSpLocks noChangeShapeType="1"/>
            <a:stCxn id="30727" idx="7"/>
            <a:endCxn id="30724" idx="3"/>
          </p:cNvCxnSpPr>
          <p:nvPr/>
        </p:nvCxnSpPr>
        <p:spPr bwMode="auto">
          <a:xfrm flipV="1">
            <a:off x="6410325" y="36766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2" name="AutoShape 15"/>
          <p:cNvCxnSpPr>
            <a:cxnSpLocks noChangeShapeType="1"/>
            <a:stCxn id="30724" idx="6"/>
            <a:endCxn id="30728" idx="2"/>
          </p:cNvCxnSpPr>
          <p:nvPr/>
        </p:nvCxnSpPr>
        <p:spPr bwMode="auto">
          <a:xfrm>
            <a:off x="7400925" y="3505200"/>
            <a:ext cx="742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3" name="AutoShape 16"/>
          <p:cNvCxnSpPr>
            <a:cxnSpLocks noChangeShapeType="1"/>
          </p:cNvCxnSpPr>
          <p:nvPr/>
        </p:nvCxnSpPr>
        <p:spPr bwMode="auto">
          <a:xfrm>
            <a:off x="6410325" y="274320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4" name="AutoShape 17"/>
          <p:cNvCxnSpPr>
            <a:cxnSpLocks noChangeShapeType="1"/>
            <a:stCxn id="30726" idx="4"/>
            <a:endCxn id="30727" idx="0"/>
          </p:cNvCxnSpPr>
          <p:nvPr/>
        </p:nvCxnSpPr>
        <p:spPr bwMode="auto">
          <a:xfrm>
            <a:off x="6248400" y="2828925"/>
            <a:ext cx="0" cy="135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5" name="Oval 18"/>
          <p:cNvSpPr>
            <a:spLocks noChangeArrowheads="1"/>
          </p:cNvSpPr>
          <p:nvPr/>
        </p:nvSpPr>
        <p:spPr bwMode="auto">
          <a:xfrm>
            <a:off x="6943725" y="51054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Y</a:t>
            </a:r>
          </a:p>
        </p:txBody>
      </p:sp>
      <p:cxnSp>
        <p:nvCxnSpPr>
          <p:cNvPr id="30736" name="AutoShape 19"/>
          <p:cNvCxnSpPr>
            <a:cxnSpLocks noChangeShapeType="1"/>
            <a:stCxn id="30727" idx="5"/>
            <a:endCxn id="30735" idx="1"/>
          </p:cNvCxnSpPr>
          <p:nvPr/>
        </p:nvCxnSpPr>
        <p:spPr bwMode="auto">
          <a:xfrm>
            <a:off x="6410325" y="4591050"/>
            <a:ext cx="600075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7" name="AutoShape 20"/>
          <p:cNvCxnSpPr>
            <a:cxnSpLocks noChangeShapeType="1"/>
            <a:stCxn id="30724" idx="4"/>
            <a:endCxn id="30735" idx="0"/>
          </p:cNvCxnSpPr>
          <p:nvPr/>
        </p:nvCxnSpPr>
        <p:spPr bwMode="auto">
          <a:xfrm>
            <a:off x="7162800" y="3743325"/>
            <a:ext cx="9525" cy="135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8" name="Text Box 21"/>
          <p:cNvSpPr txBox="1">
            <a:spLocks noChangeArrowheads="1"/>
          </p:cNvSpPr>
          <p:nvPr/>
        </p:nvSpPr>
        <p:spPr bwMode="auto">
          <a:xfrm>
            <a:off x="5495925" y="2600325"/>
            <a:ext cx="344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a</a:t>
            </a:r>
          </a:p>
        </p:txBody>
      </p:sp>
      <p:sp>
        <p:nvSpPr>
          <p:cNvPr id="30739" name="Text Box 22"/>
          <p:cNvSpPr txBox="1">
            <a:spLocks noChangeArrowheads="1"/>
          </p:cNvSpPr>
          <p:nvPr/>
        </p:nvSpPr>
        <p:spPr bwMode="auto">
          <a:xfrm>
            <a:off x="5483225" y="3743325"/>
            <a:ext cx="325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c</a:t>
            </a:r>
          </a:p>
        </p:txBody>
      </p:sp>
      <p:sp>
        <p:nvSpPr>
          <p:cNvPr id="30740" name="Text Box 23"/>
          <p:cNvSpPr txBox="1">
            <a:spLocks noChangeArrowheads="1"/>
          </p:cNvSpPr>
          <p:nvPr/>
        </p:nvSpPr>
        <p:spPr bwMode="auto">
          <a:xfrm>
            <a:off x="6705600" y="25908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b</a:t>
            </a:r>
          </a:p>
        </p:txBody>
      </p:sp>
      <p:sp>
        <p:nvSpPr>
          <p:cNvPr id="30741" name="Text Box 24"/>
          <p:cNvSpPr txBox="1">
            <a:spLocks noChangeArrowheads="1"/>
          </p:cNvSpPr>
          <p:nvPr/>
        </p:nvSpPr>
        <p:spPr bwMode="auto">
          <a:xfrm>
            <a:off x="6629400" y="3810000"/>
            <a:ext cx="344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e</a:t>
            </a:r>
          </a:p>
        </p:txBody>
      </p:sp>
      <p:sp>
        <p:nvSpPr>
          <p:cNvPr id="30742" name="Text Box 25"/>
          <p:cNvSpPr txBox="1">
            <a:spLocks noChangeArrowheads="1"/>
          </p:cNvSpPr>
          <p:nvPr/>
        </p:nvSpPr>
        <p:spPr bwMode="auto">
          <a:xfrm>
            <a:off x="5943600" y="31242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d</a:t>
            </a:r>
          </a:p>
        </p:txBody>
      </p:sp>
      <p:sp>
        <p:nvSpPr>
          <p:cNvPr id="30743" name="Text Box 26"/>
          <p:cNvSpPr txBox="1">
            <a:spLocks noChangeArrowheads="1"/>
          </p:cNvSpPr>
          <p:nvPr/>
        </p:nvSpPr>
        <p:spPr bwMode="auto">
          <a:xfrm>
            <a:off x="6483350" y="4810125"/>
            <a:ext cx="280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f</a:t>
            </a:r>
          </a:p>
        </p:txBody>
      </p:sp>
      <p:sp>
        <p:nvSpPr>
          <p:cNvPr id="30744" name="Text Box 27"/>
          <p:cNvSpPr txBox="1">
            <a:spLocks noChangeArrowheads="1"/>
          </p:cNvSpPr>
          <p:nvPr/>
        </p:nvSpPr>
        <p:spPr bwMode="auto">
          <a:xfrm>
            <a:off x="7124700" y="424815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g</a:t>
            </a:r>
          </a:p>
        </p:txBody>
      </p:sp>
      <p:sp>
        <p:nvSpPr>
          <p:cNvPr id="30745" name="Text Box 28"/>
          <p:cNvSpPr txBox="1">
            <a:spLocks noChangeArrowheads="1"/>
          </p:cNvSpPr>
          <p:nvPr/>
        </p:nvSpPr>
        <p:spPr bwMode="auto">
          <a:xfrm>
            <a:off x="7629525" y="35052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h</a:t>
            </a:r>
          </a:p>
        </p:txBody>
      </p:sp>
      <p:sp>
        <p:nvSpPr>
          <p:cNvPr id="30746" name="Text Box 29"/>
          <p:cNvSpPr txBox="1">
            <a:spLocks noChangeArrowheads="1"/>
          </p:cNvSpPr>
          <p:nvPr/>
        </p:nvSpPr>
        <p:spPr bwMode="auto">
          <a:xfrm>
            <a:off x="5791200" y="3505200"/>
            <a:ext cx="463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solidFill>
                  <a:schemeClr val="accent2"/>
                </a:solidFill>
                <a:latin typeface="Tahoma" charset="0"/>
              </a:rPr>
              <a:t>P</a:t>
            </a:r>
            <a:r>
              <a:rPr lang="en-US" altLang="en-US" b="0" baseline="-25000">
                <a:solidFill>
                  <a:schemeClr val="accent2"/>
                </a:solidFill>
                <a:latin typeface="Tahoma" charset="0"/>
              </a:rPr>
              <a:t>2</a:t>
            </a:r>
          </a:p>
        </p:txBody>
      </p:sp>
      <p:sp>
        <p:nvSpPr>
          <p:cNvPr id="15387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Terminology (cont.)</a:t>
            </a:r>
          </a:p>
        </p:txBody>
      </p:sp>
      <p:sp>
        <p:nvSpPr>
          <p:cNvPr id="15388" name="Rectangle 32"/>
          <p:cNvSpPr>
            <a:spLocks noGrp="1" noChangeArrowheads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 rtlCol="0">
            <a:normAutofit lnSpcReduction="10000"/>
          </a:bodyPr>
          <a:lstStyle/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Path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sequence of alternating vertices and edges 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begins with a vertex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ends with a vertex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each edge is preceded and followed by its endpoints</a:t>
            </a:r>
            <a:endParaRPr lang="en-US" sz="2200" dirty="0">
              <a:latin typeface="Arial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Simple path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path such that all its vertices and edges are distinct</a:t>
            </a: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Examples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Arial" charset="0"/>
              </a:rPr>
              <a:t>P1=(</a:t>
            </a: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V,b,X,h,Z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)</a:t>
            </a:r>
            <a:r>
              <a:rPr lang="en-US" sz="2000" dirty="0">
                <a:latin typeface="Arial" charset="0"/>
              </a:rPr>
              <a:t> is a simple path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1"/>
                </a:solidFill>
                <a:latin typeface="Arial" charset="0"/>
              </a:rPr>
              <a:t>P2=(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</a:rPr>
              <a:t>U,c,W,e,X,g,Y,f,W,d,V</a:t>
            </a:r>
            <a:r>
              <a:rPr lang="en-US" sz="2000" dirty="0">
                <a:solidFill>
                  <a:schemeClr val="accent1"/>
                </a:solidFill>
                <a:latin typeface="Arial" charset="0"/>
              </a:rPr>
              <a:t>)</a:t>
            </a:r>
            <a:r>
              <a:rPr lang="en-US" sz="2000" dirty="0">
                <a:latin typeface="Arial" charset="0"/>
              </a:rPr>
              <a:t> is a path that is not simple (W is visited twice)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Freeform 2"/>
          <p:cNvSpPr>
            <a:spLocks/>
          </p:cNvSpPr>
          <p:nvPr/>
        </p:nvSpPr>
        <p:spPr bwMode="auto">
          <a:xfrm>
            <a:off x="5067300" y="2667000"/>
            <a:ext cx="2182813" cy="2652713"/>
          </a:xfrm>
          <a:custGeom>
            <a:avLst/>
            <a:gdLst>
              <a:gd name="T0" fmla="*/ 2147483646 w 1375"/>
              <a:gd name="T1" fmla="*/ 2147483646 h 1671"/>
              <a:gd name="T2" fmla="*/ 2147483646 w 1375"/>
              <a:gd name="T3" fmla="*/ 2147483646 h 1671"/>
              <a:gd name="T4" fmla="*/ 2147483646 w 1375"/>
              <a:gd name="T5" fmla="*/ 2147483646 h 1671"/>
              <a:gd name="T6" fmla="*/ 2147483646 w 1375"/>
              <a:gd name="T7" fmla="*/ 2147483646 h 1671"/>
              <a:gd name="T8" fmla="*/ 2147483646 w 1375"/>
              <a:gd name="T9" fmla="*/ 0 h 1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71"/>
              <a:gd name="T17" fmla="*/ 1375 w 1375"/>
              <a:gd name="T18" fmla="*/ 1671 h 1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71">
                <a:moveTo>
                  <a:pt x="762" y="36"/>
                </a:moveTo>
                <a:cubicBezTo>
                  <a:pt x="838" y="117"/>
                  <a:pt x="1149" y="250"/>
                  <a:pt x="1218" y="522"/>
                </a:cubicBezTo>
                <a:cubicBezTo>
                  <a:pt x="1287" y="794"/>
                  <a:pt x="1375" y="1671"/>
                  <a:pt x="1176" y="1668"/>
                </a:cubicBezTo>
                <a:cubicBezTo>
                  <a:pt x="977" y="1665"/>
                  <a:pt x="0" y="798"/>
                  <a:pt x="24" y="504"/>
                </a:cubicBezTo>
                <a:cubicBezTo>
                  <a:pt x="48" y="210"/>
                  <a:pt x="366" y="105"/>
                  <a:pt x="456" y="0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2770" name="Freeform 5"/>
          <p:cNvSpPr>
            <a:spLocks/>
          </p:cNvSpPr>
          <p:nvPr/>
        </p:nvSpPr>
        <p:spPr bwMode="auto">
          <a:xfrm>
            <a:off x="5343525" y="2735263"/>
            <a:ext cx="1570038" cy="2319337"/>
          </a:xfrm>
          <a:custGeom>
            <a:avLst/>
            <a:gdLst>
              <a:gd name="T0" fmla="*/ 2147483646 w 989"/>
              <a:gd name="T1" fmla="*/ 2147483646 h 1461"/>
              <a:gd name="T2" fmla="*/ 2147483646 w 989"/>
              <a:gd name="T3" fmla="*/ 2147483646 h 1461"/>
              <a:gd name="T4" fmla="*/ 2147483646 w 989"/>
              <a:gd name="T5" fmla="*/ 2147483646 h 1461"/>
              <a:gd name="T6" fmla="*/ 2147483646 w 989"/>
              <a:gd name="T7" fmla="*/ 2147483646 h 1461"/>
              <a:gd name="T8" fmla="*/ 2147483646 w 989"/>
              <a:gd name="T9" fmla="*/ 2147483646 h 1461"/>
              <a:gd name="T10" fmla="*/ 2147483646 w 989"/>
              <a:gd name="T11" fmla="*/ 2147483646 h 1461"/>
              <a:gd name="T12" fmla="*/ 0 w 989"/>
              <a:gd name="T13" fmla="*/ 2147483646 h 14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89"/>
              <a:gd name="T22" fmla="*/ 0 h 1461"/>
              <a:gd name="T23" fmla="*/ 989 w 989"/>
              <a:gd name="T24" fmla="*/ 1461 h 14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89" h="1461">
                <a:moveTo>
                  <a:pt x="6" y="389"/>
                </a:moveTo>
                <a:cubicBezTo>
                  <a:pt x="79" y="341"/>
                  <a:pt x="359" y="0"/>
                  <a:pt x="444" y="95"/>
                </a:cubicBezTo>
                <a:cubicBezTo>
                  <a:pt x="529" y="190"/>
                  <a:pt x="435" y="741"/>
                  <a:pt x="516" y="959"/>
                </a:cubicBezTo>
                <a:cubicBezTo>
                  <a:pt x="597" y="1177"/>
                  <a:pt x="871" y="1461"/>
                  <a:pt x="930" y="1403"/>
                </a:cubicBezTo>
                <a:cubicBezTo>
                  <a:pt x="989" y="1345"/>
                  <a:pt x="952" y="693"/>
                  <a:pt x="870" y="611"/>
                </a:cubicBezTo>
                <a:cubicBezTo>
                  <a:pt x="788" y="529"/>
                  <a:pt x="583" y="915"/>
                  <a:pt x="438" y="911"/>
                </a:cubicBezTo>
                <a:cubicBezTo>
                  <a:pt x="293" y="907"/>
                  <a:pt x="91" y="654"/>
                  <a:pt x="0" y="587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2771" name="Text Box 6"/>
          <p:cNvSpPr txBox="1">
            <a:spLocks noChangeArrowheads="1"/>
          </p:cNvSpPr>
          <p:nvPr/>
        </p:nvSpPr>
        <p:spPr bwMode="auto">
          <a:xfrm>
            <a:off x="7142163" y="3898900"/>
            <a:ext cx="477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solidFill>
                  <a:srgbClr val="FF0000"/>
                </a:solidFill>
                <a:latin typeface="Tahoma" charset="0"/>
              </a:rPr>
              <a:t>C</a:t>
            </a:r>
            <a:r>
              <a:rPr lang="en-US" altLang="en-US" b="0" baseline="-25000">
                <a:solidFill>
                  <a:srgbClr val="FF0000"/>
                </a:solidFill>
                <a:latin typeface="Tahoma" charset="0"/>
              </a:rPr>
              <a:t>1</a:t>
            </a:r>
          </a:p>
        </p:txBody>
      </p:sp>
      <p:sp>
        <p:nvSpPr>
          <p:cNvPr id="32772" name="Oval 7"/>
          <p:cNvSpPr>
            <a:spLocks noChangeArrowheads="1"/>
          </p:cNvSpPr>
          <p:nvPr/>
        </p:nvSpPr>
        <p:spPr bwMode="auto">
          <a:xfrm>
            <a:off x="67056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X</a:t>
            </a:r>
          </a:p>
        </p:txBody>
      </p:sp>
      <p:sp>
        <p:nvSpPr>
          <p:cNvPr id="32773" name="Oval 8"/>
          <p:cNvSpPr>
            <a:spLocks noChangeArrowheads="1"/>
          </p:cNvSpPr>
          <p:nvPr/>
        </p:nvSpPr>
        <p:spPr bwMode="auto">
          <a:xfrm>
            <a:off x="48768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U</a:t>
            </a:r>
          </a:p>
        </p:txBody>
      </p:sp>
      <p:sp>
        <p:nvSpPr>
          <p:cNvPr id="32774" name="Oval 9"/>
          <p:cNvSpPr>
            <a:spLocks noChangeArrowheads="1"/>
          </p:cNvSpPr>
          <p:nvPr/>
        </p:nvSpPr>
        <p:spPr bwMode="auto">
          <a:xfrm>
            <a:off x="5791200" y="23622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V</a:t>
            </a:r>
          </a:p>
        </p:txBody>
      </p:sp>
      <p:sp>
        <p:nvSpPr>
          <p:cNvPr id="32775" name="Oval 10"/>
          <p:cNvSpPr>
            <a:spLocks noChangeArrowheads="1"/>
          </p:cNvSpPr>
          <p:nvPr/>
        </p:nvSpPr>
        <p:spPr bwMode="auto">
          <a:xfrm>
            <a:off x="5791200" y="41910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W</a:t>
            </a:r>
          </a:p>
        </p:txBody>
      </p:sp>
      <p:sp>
        <p:nvSpPr>
          <p:cNvPr id="32776" name="Oval 11"/>
          <p:cNvSpPr>
            <a:spLocks noChangeArrowheads="1"/>
          </p:cNvSpPr>
          <p:nvPr/>
        </p:nvSpPr>
        <p:spPr bwMode="auto">
          <a:xfrm>
            <a:off x="7924800" y="32766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Z</a:t>
            </a:r>
          </a:p>
        </p:txBody>
      </p:sp>
      <p:cxnSp>
        <p:nvCxnSpPr>
          <p:cNvPr id="32777" name="AutoShape 12"/>
          <p:cNvCxnSpPr>
            <a:cxnSpLocks noChangeShapeType="1"/>
            <a:stCxn id="32774" idx="3"/>
            <a:endCxn id="32773" idx="7"/>
          </p:cNvCxnSpPr>
          <p:nvPr/>
        </p:nvCxnSpPr>
        <p:spPr bwMode="auto">
          <a:xfrm flipH="1">
            <a:off x="5267325" y="27622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8" name="AutoShape 13"/>
          <p:cNvCxnSpPr>
            <a:cxnSpLocks noChangeShapeType="1"/>
            <a:stCxn id="32775" idx="1"/>
            <a:endCxn id="32773" idx="5"/>
          </p:cNvCxnSpPr>
          <p:nvPr/>
        </p:nvCxnSpPr>
        <p:spPr bwMode="auto">
          <a:xfrm flipH="1" flipV="1">
            <a:off x="5267325" y="36766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9" name="AutoShape 14"/>
          <p:cNvCxnSpPr>
            <a:cxnSpLocks noChangeShapeType="1"/>
            <a:stCxn id="32775" idx="7"/>
            <a:endCxn id="32772" idx="3"/>
          </p:cNvCxnSpPr>
          <p:nvPr/>
        </p:nvCxnSpPr>
        <p:spPr bwMode="auto">
          <a:xfrm flipV="1">
            <a:off x="6181725" y="36766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0" name="AutoShape 15"/>
          <p:cNvCxnSpPr>
            <a:cxnSpLocks noChangeShapeType="1"/>
            <a:stCxn id="32772" idx="6"/>
            <a:endCxn id="32776" idx="2"/>
          </p:cNvCxnSpPr>
          <p:nvPr/>
        </p:nvCxnSpPr>
        <p:spPr bwMode="auto">
          <a:xfrm>
            <a:off x="7172325" y="3505200"/>
            <a:ext cx="742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1" name="AutoShape 16"/>
          <p:cNvCxnSpPr>
            <a:cxnSpLocks noChangeShapeType="1"/>
            <a:stCxn id="32774" idx="5"/>
            <a:endCxn id="32772" idx="1"/>
          </p:cNvCxnSpPr>
          <p:nvPr/>
        </p:nvCxnSpPr>
        <p:spPr bwMode="auto">
          <a:xfrm>
            <a:off x="6181725" y="2762250"/>
            <a:ext cx="590550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2" name="AutoShape 17"/>
          <p:cNvCxnSpPr>
            <a:cxnSpLocks noChangeShapeType="1"/>
            <a:stCxn id="32774" idx="4"/>
            <a:endCxn id="32775" idx="0"/>
          </p:cNvCxnSpPr>
          <p:nvPr/>
        </p:nvCxnSpPr>
        <p:spPr bwMode="auto">
          <a:xfrm>
            <a:off x="6019800" y="2828925"/>
            <a:ext cx="0" cy="135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3" name="Oval 18"/>
          <p:cNvSpPr>
            <a:spLocks noChangeArrowheads="1"/>
          </p:cNvSpPr>
          <p:nvPr/>
        </p:nvSpPr>
        <p:spPr bwMode="auto">
          <a:xfrm>
            <a:off x="6715125" y="5105400"/>
            <a:ext cx="4572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Y</a:t>
            </a:r>
          </a:p>
        </p:txBody>
      </p:sp>
      <p:cxnSp>
        <p:nvCxnSpPr>
          <p:cNvPr id="32784" name="AutoShape 19"/>
          <p:cNvCxnSpPr>
            <a:cxnSpLocks noChangeShapeType="1"/>
            <a:stCxn id="32775" idx="5"/>
            <a:endCxn id="32783" idx="1"/>
          </p:cNvCxnSpPr>
          <p:nvPr/>
        </p:nvCxnSpPr>
        <p:spPr bwMode="auto">
          <a:xfrm>
            <a:off x="6181725" y="4591050"/>
            <a:ext cx="600075" cy="571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5" name="AutoShape 20"/>
          <p:cNvCxnSpPr>
            <a:cxnSpLocks noChangeShapeType="1"/>
            <a:stCxn id="32772" idx="4"/>
            <a:endCxn id="32783" idx="0"/>
          </p:cNvCxnSpPr>
          <p:nvPr/>
        </p:nvCxnSpPr>
        <p:spPr bwMode="auto">
          <a:xfrm>
            <a:off x="6934200" y="3743325"/>
            <a:ext cx="9525" cy="1352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6" name="Text Box 21"/>
          <p:cNvSpPr txBox="1">
            <a:spLocks noChangeArrowheads="1"/>
          </p:cNvSpPr>
          <p:nvPr/>
        </p:nvSpPr>
        <p:spPr bwMode="auto">
          <a:xfrm>
            <a:off x="5105400" y="2590800"/>
            <a:ext cx="344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a</a:t>
            </a:r>
          </a:p>
        </p:txBody>
      </p:sp>
      <p:sp>
        <p:nvSpPr>
          <p:cNvPr id="32787" name="Text Box 22"/>
          <p:cNvSpPr txBox="1">
            <a:spLocks noChangeArrowheads="1"/>
          </p:cNvSpPr>
          <p:nvPr/>
        </p:nvSpPr>
        <p:spPr bwMode="auto">
          <a:xfrm>
            <a:off x="5105400" y="3962400"/>
            <a:ext cx="325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c</a:t>
            </a:r>
          </a:p>
        </p:txBody>
      </p:sp>
      <p:sp>
        <p:nvSpPr>
          <p:cNvPr id="32788" name="Text Box 23"/>
          <p:cNvSpPr txBox="1">
            <a:spLocks noChangeArrowheads="1"/>
          </p:cNvSpPr>
          <p:nvPr/>
        </p:nvSpPr>
        <p:spPr bwMode="auto">
          <a:xfrm>
            <a:off x="6553200" y="25908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b</a:t>
            </a:r>
          </a:p>
        </p:txBody>
      </p:sp>
      <p:sp>
        <p:nvSpPr>
          <p:cNvPr id="32789" name="Text Box 24"/>
          <p:cNvSpPr txBox="1">
            <a:spLocks noChangeArrowheads="1"/>
          </p:cNvSpPr>
          <p:nvPr/>
        </p:nvSpPr>
        <p:spPr bwMode="auto">
          <a:xfrm>
            <a:off x="6400800" y="3810000"/>
            <a:ext cx="344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e</a:t>
            </a:r>
          </a:p>
        </p:txBody>
      </p:sp>
      <p:sp>
        <p:nvSpPr>
          <p:cNvPr id="32790" name="Text Box 25"/>
          <p:cNvSpPr txBox="1">
            <a:spLocks noChangeArrowheads="1"/>
          </p:cNvSpPr>
          <p:nvPr/>
        </p:nvSpPr>
        <p:spPr bwMode="auto">
          <a:xfrm>
            <a:off x="5715000" y="31242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d</a:t>
            </a:r>
          </a:p>
        </p:txBody>
      </p:sp>
      <p:sp>
        <p:nvSpPr>
          <p:cNvPr id="32791" name="Text Box 26"/>
          <p:cNvSpPr txBox="1">
            <a:spLocks noChangeArrowheads="1"/>
          </p:cNvSpPr>
          <p:nvPr/>
        </p:nvSpPr>
        <p:spPr bwMode="auto">
          <a:xfrm>
            <a:off x="6086475" y="4895850"/>
            <a:ext cx="280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f</a:t>
            </a:r>
          </a:p>
        </p:txBody>
      </p:sp>
      <p:sp>
        <p:nvSpPr>
          <p:cNvPr id="32792" name="Text Box 27"/>
          <p:cNvSpPr txBox="1">
            <a:spLocks noChangeArrowheads="1"/>
          </p:cNvSpPr>
          <p:nvPr/>
        </p:nvSpPr>
        <p:spPr bwMode="auto">
          <a:xfrm>
            <a:off x="7086600" y="4267200"/>
            <a:ext cx="35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g</a:t>
            </a:r>
          </a:p>
        </p:txBody>
      </p:sp>
      <p:sp>
        <p:nvSpPr>
          <p:cNvPr id="32793" name="Text Box 28"/>
          <p:cNvSpPr txBox="1">
            <a:spLocks noChangeArrowheads="1"/>
          </p:cNvSpPr>
          <p:nvPr/>
        </p:nvSpPr>
        <p:spPr bwMode="auto">
          <a:xfrm>
            <a:off x="7400925" y="35052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h</a:t>
            </a:r>
          </a:p>
        </p:txBody>
      </p:sp>
      <p:sp>
        <p:nvSpPr>
          <p:cNvPr id="32794" name="Text Box 29"/>
          <p:cNvSpPr txBox="1">
            <a:spLocks noChangeArrowheads="1"/>
          </p:cNvSpPr>
          <p:nvPr/>
        </p:nvSpPr>
        <p:spPr bwMode="auto">
          <a:xfrm>
            <a:off x="5556250" y="3505200"/>
            <a:ext cx="477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solidFill>
                  <a:schemeClr val="accent2"/>
                </a:solidFill>
                <a:latin typeface="Tahoma" charset="0"/>
              </a:rPr>
              <a:t>C</a:t>
            </a:r>
            <a:r>
              <a:rPr lang="en-US" altLang="en-US" b="0" baseline="-25000">
                <a:solidFill>
                  <a:schemeClr val="accent2"/>
                </a:solidFill>
                <a:latin typeface="Tahoma" charset="0"/>
              </a:rPr>
              <a:t>2</a:t>
            </a:r>
          </a:p>
        </p:txBody>
      </p:sp>
      <p:sp>
        <p:nvSpPr>
          <p:cNvPr id="17435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Terminology (cont.)</a:t>
            </a:r>
          </a:p>
        </p:txBody>
      </p:sp>
      <p:sp>
        <p:nvSpPr>
          <p:cNvPr id="32796" name="Rectangle 32"/>
          <p:cNvSpPr>
            <a:spLocks noGrp="1" noChangeArrowheads="1"/>
          </p:cNvSpPr>
          <p:nvPr>
            <p:ph sz="half" idx="1"/>
          </p:nvPr>
        </p:nvSpPr>
        <p:spPr>
          <a:xfrm>
            <a:off x="323850" y="1268413"/>
            <a:ext cx="4608513" cy="52562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Arial" charset="0"/>
                <a:ea typeface="ＭＳ Ｐゴシック" charset="-128"/>
                <a:cs typeface="Helvetica Neue" charset="0"/>
              </a:rPr>
              <a:t>Cycle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circular sequence of alternating vertices and edges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each edge is preceded and followed by its endpoints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Arial" charset="0"/>
                <a:ea typeface="ＭＳ Ｐゴシック" charset="-128"/>
                <a:cs typeface="Helvetica Neue" charset="0"/>
              </a:rPr>
              <a:t>Simple cycle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cycle such that all its vertices and edges are distinct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latin typeface="Arial" charset="0"/>
                <a:ea typeface="ＭＳ Ｐゴシック" charset="-128"/>
                <a:cs typeface="Helvetica Neue" charset="0"/>
              </a:rPr>
              <a:t>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FF0000"/>
                </a:solidFill>
                <a:latin typeface="Arial" charset="0"/>
                <a:ea typeface="ＭＳ Ｐゴシック" charset="-128"/>
                <a:cs typeface="Helvetica Neue" charset="0"/>
              </a:rPr>
              <a:t>C1=(V,b,X,g,Y,f,W,c,U,a,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  <a:ea typeface="ＭＳ Ｐゴシック" charset="-128"/>
                <a:cs typeface="Helvetica Neue" charset="0"/>
                <a:sym typeface="Symbol" charset="2"/>
              </a:rPr>
              <a:t></a:t>
            </a:r>
            <a:r>
              <a:rPr lang="en-US" altLang="en-US" sz="2000">
                <a:solidFill>
                  <a:srgbClr val="FF0000"/>
                </a:solidFill>
                <a:latin typeface="Arial" charset="0"/>
                <a:ea typeface="ＭＳ Ｐゴシック" charset="-128"/>
                <a:cs typeface="Helvetica Neue" charset="0"/>
              </a:rPr>
              <a:t>)</a:t>
            </a: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 </a:t>
            </a:r>
            <a:b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</a:b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is a simple cycle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olidFill>
                  <a:schemeClr val="accent1"/>
                </a:solidFill>
                <a:latin typeface="Arial" charset="0"/>
                <a:ea typeface="ＭＳ Ｐゴシック" charset="-128"/>
                <a:cs typeface="Helvetica Neue" charset="0"/>
              </a:rPr>
              <a:t>C2=(U,c,W,e,X,g,Y,f,W,d,V,a,</a:t>
            </a:r>
            <a:r>
              <a:rPr lang="en-US" altLang="en-US" sz="2000">
                <a:solidFill>
                  <a:schemeClr val="accent1"/>
                </a:solidFill>
                <a:latin typeface="Arial" charset="0"/>
                <a:ea typeface="ＭＳ Ｐゴシック" charset="-128"/>
                <a:cs typeface="Helvetica Neue" charset="0"/>
                <a:sym typeface="Symbol" charset="2"/>
              </a:rPr>
              <a:t></a:t>
            </a:r>
            <a:r>
              <a:rPr lang="en-US" altLang="en-US" sz="2000">
                <a:solidFill>
                  <a:schemeClr val="accent1"/>
                </a:solidFill>
                <a:latin typeface="Arial" charset="0"/>
                <a:ea typeface="ＭＳ Ｐゴシック" charset="-128"/>
                <a:cs typeface="Helvetica Neue" charset="0"/>
              </a:rPr>
              <a:t>)</a:t>
            </a: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 is a cycle that is not simple</a:t>
            </a:r>
            <a:b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</a:b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(W is visited twice)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Oval 5"/>
          <p:cNvSpPr>
            <a:spLocks noChangeArrowheads="1"/>
          </p:cNvSpPr>
          <p:nvPr/>
        </p:nvSpPr>
        <p:spPr bwMode="auto">
          <a:xfrm>
            <a:off x="4724400" y="24733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4818" name="Oval 6"/>
          <p:cNvSpPr>
            <a:spLocks noChangeArrowheads="1"/>
          </p:cNvSpPr>
          <p:nvPr/>
        </p:nvSpPr>
        <p:spPr bwMode="auto">
          <a:xfrm>
            <a:off x="5638800" y="15589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4819" name="Oval 7"/>
          <p:cNvSpPr>
            <a:spLocks noChangeArrowheads="1"/>
          </p:cNvSpPr>
          <p:nvPr/>
        </p:nvSpPr>
        <p:spPr bwMode="auto">
          <a:xfrm>
            <a:off x="5638800" y="34639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4820" name="Oval 8"/>
          <p:cNvSpPr>
            <a:spLocks noChangeArrowheads="1"/>
          </p:cNvSpPr>
          <p:nvPr/>
        </p:nvSpPr>
        <p:spPr bwMode="auto">
          <a:xfrm>
            <a:off x="6553200" y="24733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34821" name="AutoShape 9"/>
          <p:cNvCxnSpPr>
            <a:cxnSpLocks noChangeShapeType="1"/>
            <a:stCxn id="34818" idx="5"/>
            <a:endCxn id="34820" idx="1"/>
          </p:cNvCxnSpPr>
          <p:nvPr/>
        </p:nvCxnSpPr>
        <p:spPr bwMode="auto">
          <a:xfrm>
            <a:off x="5899150" y="1828800"/>
            <a:ext cx="698500" cy="6794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2" name="AutoShape 10"/>
          <p:cNvCxnSpPr>
            <a:cxnSpLocks noChangeShapeType="1"/>
            <a:stCxn id="34818" idx="3"/>
            <a:endCxn id="34817" idx="7"/>
          </p:cNvCxnSpPr>
          <p:nvPr/>
        </p:nvCxnSpPr>
        <p:spPr bwMode="auto">
          <a:xfrm flipH="1">
            <a:off x="4984750" y="1828800"/>
            <a:ext cx="698500" cy="6794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3" name="AutoShape 11"/>
          <p:cNvCxnSpPr>
            <a:cxnSpLocks noChangeShapeType="1"/>
            <a:stCxn id="34819" idx="1"/>
            <a:endCxn id="34817" idx="5"/>
          </p:cNvCxnSpPr>
          <p:nvPr/>
        </p:nvCxnSpPr>
        <p:spPr bwMode="auto">
          <a:xfrm flipH="1" flipV="1">
            <a:off x="4984750" y="2743200"/>
            <a:ext cx="698500" cy="755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4" name="AutoShape 12"/>
          <p:cNvCxnSpPr>
            <a:cxnSpLocks noChangeShapeType="1"/>
            <a:stCxn id="34820" idx="3"/>
            <a:endCxn id="34819" idx="7"/>
          </p:cNvCxnSpPr>
          <p:nvPr/>
        </p:nvCxnSpPr>
        <p:spPr bwMode="auto">
          <a:xfrm flipH="1">
            <a:off x="5899150" y="2743200"/>
            <a:ext cx="698500" cy="755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5" name="AutoShape 13"/>
          <p:cNvCxnSpPr>
            <a:cxnSpLocks noChangeShapeType="1"/>
            <a:stCxn id="34820" idx="2"/>
            <a:endCxn id="34817" idx="6"/>
          </p:cNvCxnSpPr>
          <p:nvPr/>
        </p:nvCxnSpPr>
        <p:spPr bwMode="auto">
          <a:xfrm flipH="1">
            <a:off x="5038725" y="2625725"/>
            <a:ext cx="1504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6" name="AutoShape 14"/>
          <p:cNvCxnSpPr>
            <a:cxnSpLocks noChangeShapeType="1"/>
            <a:stCxn id="34819" idx="0"/>
            <a:endCxn id="34818" idx="4"/>
          </p:cNvCxnSpPr>
          <p:nvPr/>
        </p:nvCxnSpPr>
        <p:spPr bwMode="auto">
          <a:xfrm flipV="1">
            <a:off x="5791200" y="1873250"/>
            <a:ext cx="0" cy="15811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7" name="Rectangle 1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553200" y="1447800"/>
            <a:ext cx="2286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eaLnBrk="1" hangingPunct="1">
              <a:buClr>
                <a:schemeClr val="hlink"/>
              </a:buClr>
              <a:buSzPct val="80000"/>
              <a:buFont typeface="Wingdings" charset="2"/>
              <a:buNone/>
            </a:pPr>
            <a:r>
              <a:rPr lang="en-US" altLang="en-US" b="0">
                <a:latin typeface="Arial" charset="0"/>
              </a:rPr>
              <a:t>Example</a:t>
            </a:r>
          </a:p>
          <a:p>
            <a:pPr lvl="1" eaLnBrk="1" hangingPunct="1">
              <a:buSzPct val="70000"/>
              <a:buFont typeface="Wingdings" charset="2"/>
              <a:buChar char="l"/>
            </a:pPr>
            <a:r>
              <a:rPr lang="en-US" altLang="en-US" sz="2600" i="1">
                <a:latin typeface="Times New Roman" charset="0"/>
              </a:rPr>
              <a:t>n </a:t>
            </a:r>
            <a:r>
              <a:rPr lang="en-US" altLang="en-US" sz="2600">
                <a:latin typeface="Symbol" charset="2"/>
                <a:sym typeface="Symbol" charset="2"/>
              </a:rPr>
              <a:t>= </a:t>
            </a:r>
            <a:r>
              <a:rPr lang="en-US" altLang="en-US" sz="2600" b="0">
                <a:latin typeface="Times New Roman" charset="0"/>
              </a:rPr>
              <a:t>4</a:t>
            </a:r>
          </a:p>
          <a:p>
            <a:pPr lvl="1" eaLnBrk="1" hangingPunct="1">
              <a:buSzPct val="70000"/>
              <a:buFont typeface="Wingdings" charset="2"/>
              <a:buChar char="l"/>
            </a:pPr>
            <a:r>
              <a:rPr lang="en-US" altLang="en-US" sz="2600" i="1">
                <a:latin typeface="Times New Roman" charset="0"/>
              </a:rPr>
              <a:t>m </a:t>
            </a:r>
            <a:r>
              <a:rPr lang="en-US" altLang="en-US" sz="2600">
                <a:latin typeface="Symbol" charset="2"/>
                <a:sym typeface="Symbol" charset="2"/>
              </a:rPr>
              <a:t>= </a:t>
            </a:r>
            <a:r>
              <a:rPr lang="en-US" altLang="en-US" sz="2600" b="0">
                <a:latin typeface="Times New Roman" charset="0"/>
              </a:rPr>
              <a:t>6</a:t>
            </a:r>
          </a:p>
          <a:p>
            <a:pPr lvl="1" eaLnBrk="1" hangingPunct="1">
              <a:buSzPct val="70000"/>
              <a:buFont typeface="Wingdings" charset="2"/>
              <a:buChar char="l"/>
            </a:pPr>
            <a:r>
              <a:rPr lang="en-US" altLang="en-US" sz="2600" b="0">
                <a:latin typeface="Times New Roman" charset="0"/>
              </a:rPr>
              <a:t>deg(</a:t>
            </a:r>
            <a:r>
              <a:rPr lang="en-US" altLang="en-US" sz="2600" i="1">
                <a:latin typeface="Times New Roman" charset="0"/>
              </a:rPr>
              <a:t>v</a:t>
            </a:r>
            <a:r>
              <a:rPr lang="en-US" altLang="en-US" sz="2600" b="0">
                <a:latin typeface="Times New Roman" charset="0"/>
              </a:rPr>
              <a:t>)</a:t>
            </a:r>
            <a:r>
              <a:rPr lang="en-US" altLang="en-US" sz="2600" i="1">
                <a:latin typeface="Times New Roman" charset="0"/>
              </a:rPr>
              <a:t> </a:t>
            </a:r>
            <a:r>
              <a:rPr lang="en-US" altLang="en-US" sz="2600" b="0">
                <a:latin typeface="Symbol" charset="2"/>
              </a:rPr>
              <a:t>= </a:t>
            </a:r>
            <a:r>
              <a:rPr lang="en-US" altLang="en-US" sz="2600" b="0">
                <a:latin typeface="Times New Roman" charset="0"/>
              </a:rPr>
              <a:t>3</a:t>
            </a:r>
          </a:p>
        </p:txBody>
      </p:sp>
      <p:sp>
        <p:nvSpPr>
          <p:cNvPr id="19468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Properties</a:t>
            </a:r>
          </a:p>
        </p:txBody>
      </p:sp>
      <p:sp>
        <p:nvSpPr>
          <p:cNvPr id="19469" name="Rectangle 20"/>
          <p:cNvSpPr>
            <a:spLocks noGrp="1" noChangeArrowheads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>
                <a:latin typeface="Arial" charset="0"/>
                <a:ea typeface="ＭＳ Ｐゴシック" charset="-128"/>
                <a:cs typeface="Helvetica Neue" charset="0"/>
              </a:rPr>
              <a:t>Notation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n number of vertices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m number of edges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deg(v) degree of vertex v</a:t>
            </a:r>
            <a:endParaRPr lang="en-US" altLang="en-US">
              <a:latin typeface="Arial" charset="0"/>
              <a:ea typeface="ＭＳ Ｐゴシック" charset="-128"/>
              <a:cs typeface="Helvetica Neue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latin typeface="Arial" charset="0"/>
                <a:ea typeface="ＭＳ Ｐゴシック" charset="-128"/>
                <a:cs typeface="Helvetica Neue" charset="0"/>
              </a:rPr>
              <a:t>Property 1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Σ</a:t>
            </a:r>
            <a:r>
              <a:rPr lang="en-US" altLang="en-US" sz="2000" baseline="-25000">
                <a:latin typeface="Arial" charset="0"/>
                <a:ea typeface="ＭＳ Ｐゴシック" charset="-128"/>
                <a:cs typeface="Helvetica Neue" charset="0"/>
              </a:rPr>
              <a:t>v</a:t>
            </a: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 deg(v) = 2m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Proof: each edge is counted twice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latin typeface="Arial" charset="0"/>
                <a:ea typeface="ＭＳ Ｐゴシック" charset="-128"/>
                <a:cs typeface="Helvetica Neue" charset="0"/>
              </a:rPr>
              <a:t>Property 2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In an undirected graph with no self-loops and no parallel edges</a:t>
            </a:r>
          </a:p>
          <a:p>
            <a:pPr lvl="1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		m </a:t>
            </a: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  <a:sym typeface="Symbol" charset="2"/>
              </a:rPr>
              <a:t> </a:t>
            </a: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n (n - 1)/2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Proof: each vertex has degree at most (n - 1)</a:t>
            </a:r>
          </a:p>
        </p:txBody>
      </p:sp>
      <p:sp>
        <p:nvSpPr>
          <p:cNvPr id="10255" name="Rectangle 21"/>
          <p:cNvSpPr>
            <a:spLocks noGrp="1" noChangeArrowheads="1"/>
          </p:cNvSpPr>
          <p:nvPr>
            <p:ph sz="half" idx="2"/>
          </p:nvPr>
        </p:nvSpPr>
        <p:spPr>
          <a:xfrm>
            <a:off x="4648200" y="1281113"/>
            <a:ext cx="4171950" cy="5256212"/>
          </a:xfrm>
        </p:spPr>
        <p:txBody>
          <a:bodyPr rtlCol="0">
            <a:normAutofit/>
          </a:bodyPr>
          <a:lstStyle/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>
              <a:cs typeface="ＭＳ Ｐゴシック" charset="0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>
              <a:cs typeface="ＭＳ Ｐゴシック" charset="0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>
              <a:cs typeface="ＭＳ Ｐゴシック" charset="0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>
              <a:cs typeface="ＭＳ Ｐゴシック" charset="0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>
              <a:cs typeface="ＭＳ Ｐゴシック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endParaRPr lang="en-US" sz="2400" dirty="0">
              <a:cs typeface="ＭＳ Ｐゴシック" charset="0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>
              <a:cs typeface="ＭＳ Ｐゴシック" charset="0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>
              <a:cs typeface="ＭＳ Ｐゴシック" charset="0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cs typeface="ＭＳ Ｐゴシック" charset="0"/>
              </a:rPr>
              <a:t>What is the bound for a directed graph?</a:t>
            </a:r>
          </a:p>
        </p:txBody>
      </p:sp>
      <p:sp>
        <p:nvSpPr>
          <p:cNvPr id="34831" name="TextBox 1"/>
          <p:cNvSpPr txBox="1">
            <a:spLocks noChangeArrowheads="1"/>
          </p:cNvSpPr>
          <p:nvPr/>
        </p:nvSpPr>
        <p:spPr bwMode="auto">
          <a:xfrm>
            <a:off x="6011863" y="3500438"/>
            <a:ext cx="36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Graph: Functional Spec.</a:t>
            </a:r>
          </a:p>
        </p:txBody>
      </p:sp>
      <p:sp>
        <p:nvSpPr>
          <p:cNvPr id="21506" name="Rectangle 6"/>
          <p:cNvSpPr>
            <a:spLocks noGrp="1" noChangeArrowheads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 rtlCol="0">
            <a:normAutofit lnSpcReduction="10000"/>
          </a:bodyPr>
          <a:lstStyle/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Vertices and edges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are </a:t>
            </a:r>
            <a:r>
              <a:rPr lang="en-US" sz="2000" b="1" u="sng" dirty="0">
                <a:latin typeface="Arial" charset="0"/>
              </a:rPr>
              <a:t>nodes</a:t>
            </a:r>
            <a:endParaRPr lang="en-US" sz="2000" dirty="0">
              <a:latin typeface="Arial" charset="0"/>
            </a:endParaRP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store elements</a:t>
            </a:r>
            <a:endParaRPr lang="en-US" sz="2200" dirty="0">
              <a:latin typeface="Arial" charset="0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err="1">
                <a:latin typeface="Arial" charset="0"/>
                <a:cs typeface="ＭＳ Ｐゴシック" charset="0"/>
              </a:rPr>
              <a:t>Accessor</a:t>
            </a:r>
            <a:r>
              <a:rPr lang="en-US" sz="2400" b="1" dirty="0">
                <a:latin typeface="Arial" charset="0"/>
                <a:cs typeface="ＭＳ Ｐゴシック" charset="0"/>
              </a:rPr>
              <a:t> methods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endVertices</a:t>
            </a:r>
            <a:r>
              <a:rPr lang="en-US" sz="2000" dirty="0">
                <a:latin typeface="Arial" charset="0"/>
              </a:rPr>
              <a:t>(e): an array of the two end vertices of e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Arial" charset="0"/>
              </a:rPr>
              <a:t>opposite</a:t>
            </a:r>
            <a:r>
              <a:rPr lang="en-US" sz="2000" dirty="0">
                <a:latin typeface="Arial" charset="0"/>
              </a:rPr>
              <a:t>(v, e): the vertex opposite of v on e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areAdjacent</a:t>
            </a:r>
            <a:r>
              <a:rPr lang="en-US" sz="2000" dirty="0">
                <a:latin typeface="Arial" charset="0"/>
              </a:rPr>
              <a:t>(v, w): true </a:t>
            </a:r>
            <a:r>
              <a:rPr lang="en-US" sz="2000" dirty="0" err="1">
                <a:latin typeface="Arial" charset="0"/>
              </a:rPr>
              <a:t>iff</a:t>
            </a:r>
            <a:r>
              <a:rPr lang="en-US" sz="2000" dirty="0">
                <a:latin typeface="Arial" charset="0"/>
              </a:rPr>
              <a:t> v and w are adjacent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Arial" charset="0"/>
              </a:rPr>
              <a:t>replace</a:t>
            </a:r>
            <a:r>
              <a:rPr lang="en-US" sz="2000" dirty="0">
                <a:latin typeface="Arial" charset="0"/>
              </a:rPr>
              <a:t>(v, x): replace element at vertex v with x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Arial" charset="0"/>
              </a:rPr>
              <a:t>replace</a:t>
            </a:r>
            <a:r>
              <a:rPr lang="en-US" sz="2000" dirty="0">
                <a:latin typeface="Arial" charset="0"/>
              </a:rPr>
              <a:t>(e, x): replace element at edge e with x</a:t>
            </a:r>
            <a:endParaRPr lang="en-US" sz="2200" dirty="0">
              <a:latin typeface="Arial" charset="0"/>
            </a:endParaRPr>
          </a:p>
        </p:txBody>
      </p:sp>
      <p:sp>
        <p:nvSpPr>
          <p:cNvPr id="21507" name="Rectangle 7"/>
          <p:cNvSpPr>
            <a:spLocks noGrp="1" noChangeArrowheads="1"/>
          </p:cNvSpPr>
          <p:nvPr>
            <p:ph sz="half" idx="2"/>
          </p:nvPr>
        </p:nvSpPr>
        <p:spPr>
          <a:xfrm>
            <a:off x="4495800" y="1673225"/>
            <a:ext cx="4324350" cy="4718050"/>
          </a:xfrm>
        </p:spPr>
        <p:txBody>
          <a:bodyPr rtlCol="0">
            <a:normAutofit lnSpcReduction="10000"/>
          </a:bodyPr>
          <a:lstStyle/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latin typeface="Arial" charset="0"/>
                <a:cs typeface="ＭＳ Ｐゴシック" charset="0"/>
              </a:rPr>
              <a:t>Update methods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insertVertex</a:t>
            </a:r>
            <a:r>
              <a:rPr lang="en-US" sz="2000" dirty="0">
                <a:latin typeface="Arial" charset="0"/>
              </a:rPr>
              <a:t>(o): insert a vertex storing element o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insertEdge</a:t>
            </a:r>
            <a:r>
              <a:rPr lang="en-US" sz="2000" dirty="0">
                <a:latin typeface="Arial" charset="0"/>
              </a:rPr>
              <a:t>(v, w, o): insert an edge (</a:t>
            </a:r>
            <a:r>
              <a:rPr lang="en-US" sz="2000" dirty="0" err="1">
                <a:latin typeface="Arial" charset="0"/>
              </a:rPr>
              <a:t>v,w</a:t>
            </a:r>
            <a:r>
              <a:rPr lang="en-US" sz="2000" dirty="0">
                <a:latin typeface="Arial" charset="0"/>
              </a:rPr>
              <a:t>) storing element o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removeVertex</a:t>
            </a:r>
            <a:r>
              <a:rPr lang="en-US" sz="2000" dirty="0">
                <a:latin typeface="Arial" charset="0"/>
              </a:rPr>
              <a:t>(v): remove vertex v (and its incident edges)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removeEdge</a:t>
            </a:r>
            <a:r>
              <a:rPr lang="en-US" sz="2000" dirty="0">
                <a:latin typeface="Arial" charset="0"/>
              </a:rPr>
              <a:t>(e): remove edge e</a:t>
            </a:r>
            <a:endParaRPr lang="en-US" sz="2200" dirty="0">
              <a:latin typeface="Arial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latin typeface="Arial" charset="0"/>
                <a:cs typeface="ＭＳ Ｐゴシック" charset="0"/>
              </a:rPr>
              <a:t>Iterator methods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incidentEdges</a:t>
            </a:r>
            <a:r>
              <a:rPr lang="en-US" sz="2000" dirty="0">
                <a:latin typeface="Arial" charset="0"/>
              </a:rPr>
              <a:t>(v): edges incident to v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Arial" charset="0"/>
              </a:rPr>
              <a:t>vertices</a:t>
            </a:r>
            <a:r>
              <a:rPr lang="en-US" sz="2000" dirty="0">
                <a:latin typeface="Arial" charset="0"/>
              </a:rPr>
              <a:t>(): all vertices in the graph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  <a:latin typeface="Arial" charset="0"/>
              </a:rPr>
              <a:t>edges</a:t>
            </a:r>
            <a:r>
              <a:rPr lang="en-US" sz="2000" dirty="0">
                <a:latin typeface="Arial" charset="0"/>
              </a:rPr>
              <a:t>(): all edges in the graph</a:t>
            </a:r>
            <a:endParaRPr lang="en-US" sz="2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Implementing Graphs</a:t>
            </a:r>
          </a:p>
        </p:txBody>
      </p:sp>
      <p:sp>
        <p:nvSpPr>
          <p:cNvPr id="23554" name="Content Placeholder 4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>
                <a:latin typeface="Arial" charset="0"/>
                <a:cs typeface="ＭＳ Ｐゴシック" charset="0"/>
              </a:rPr>
              <a:t>Given the Functional Specification, we have a number of options when deciding how we should implement a graph data structure.</a:t>
            </a: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>
                <a:latin typeface="Arial" charset="0"/>
                <a:cs typeface="ＭＳ Ｐゴシック" charset="0"/>
              </a:rPr>
              <a:t>We will look at three implementations: each have some advantages over the others and some disadvantages.</a:t>
            </a: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>
                <a:latin typeface="Arial" charset="0"/>
                <a:cs typeface="ＭＳ Ｐゴシック" charset="0"/>
              </a:rPr>
              <a:t>We should consider: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>
                <a:latin typeface="Arial" charset="0"/>
              </a:rPr>
              <a:t>Space usage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>
                <a:latin typeface="Arial" charset="0"/>
              </a:rPr>
              <a:t>Running time of graph operations, e.g.</a:t>
            </a:r>
          </a:p>
          <a:p>
            <a:pPr marL="731520" lvl="2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>
                <a:latin typeface="Arial" charset="0"/>
              </a:rPr>
              <a:t>Returning the incident edges of a vertex</a:t>
            </a:r>
          </a:p>
          <a:p>
            <a:pPr marL="731520" lvl="2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>
                <a:latin typeface="Arial" charset="0"/>
              </a:rPr>
              <a:t>Checking if two vertices are adjacent</a:t>
            </a:r>
          </a:p>
          <a:p>
            <a:pPr marL="731520" lvl="2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>
                <a:latin typeface="Arial" charset="0"/>
              </a:rPr>
              <a:t>Inserting a vertex</a:t>
            </a:r>
            <a:endParaRPr lang="en-US">
              <a:latin typeface="Arial" charset="0"/>
            </a:endParaRPr>
          </a:p>
          <a:p>
            <a:pPr marL="731520" lvl="2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>
                <a:latin typeface="Arial" charset="0"/>
              </a:rPr>
              <a:t>Inserting an edge</a:t>
            </a:r>
          </a:p>
          <a:p>
            <a:pPr marL="731520" lvl="2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>
                <a:latin typeface="Arial" charset="0"/>
              </a:rPr>
              <a:t>Removing a vertex</a:t>
            </a:r>
          </a:p>
          <a:p>
            <a:pPr marL="731520" lvl="2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>
                <a:latin typeface="Arial" charset="0"/>
              </a:rPr>
              <a:t>Removing an edge</a:t>
            </a:r>
          </a:p>
          <a:p>
            <a:pPr marL="731520" lvl="2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>
              <a:latin typeface="Arial" charset="0"/>
            </a:endParaRPr>
          </a:p>
          <a:p>
            <a:pPr marL="731520" lvl="2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>
              <a:latin typeface="Arial" charset="0"/>
            </a:endParaRP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5463DFB7-19E9-0A40-8B54-6739D57606A2}"/>
              </a:ext>
            </a:extLst>
          </p:cNvPr>
          <p:cNvSpPr/>
          <p:nvPr/>
        </p:nvSpPr>
        <p:spPr>
          <a:xfrm>
            <a:off x="4471988" y="5624326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12AEFF-EDEF-9443-9864-931E2934534C}"/>
              </a:ext>
            </a:extLst>
          </p:cNvPr>
          <p:cNvSpPr/>
          <p:nvPr/>
        </p:nvSpPr>
        <p:spPr>
          <a:xfrm>
            <a:off x="4495800" y="3212976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37" name="AutoShape 2"/>
          <p:cNvCxnSpPr>
            <a:cxnSpLocks noChangeShapeType="1"/>
            <a:stCxn id="39960" idx="2"/>
            <a:endCxn id="39957" idx="6"/>
          </p:cNvCxnSpPr>
          <p:nvPr/>
        </p:nvCxnSpPr>
        <p:spPr bwMode="auto">
          <a:xfrm flipH="1">
            <a:off x="5022850" y="5943600"/>
            <a:ext cx="32543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38" name="AutoShape 3"/>
          <p:cNvCxnSpPr>
            <a:cxnSpLocks noChangeShapeType="1"/>
            <a:stCxn id="39956" idx="2"/>
            <a:endCxn id="39948" idx="6"/>
          </p:cNvCxnSpPr>
          <p:nvPr/>
        </p:nvCxnSpPr>
        <p:spPr bwMode="auto">
          <a:xfrm flipH="1">
            <a:off x="5019675" y="3505200"/>
            <a:ext cx="32543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39" name="Oval 6"/>
          <p:cNvSpPr>
            <a:spLocks noChangeArrowheads="1"/>
          </p:cNvSpPr>
          <p:nvPr/>
        </p:nvSpPr>
        <p:spPr bwMode="auto">
          <a:xfrm>
            <a:off x="5130800" y="25479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39940" name="Oval 7"/>
          <p:cNvSpPr>
            <a:spLocks noChangeArrowheads="1"/>
          </p:cNvSpPr>
          <p:nvPr/>
        </p:nvSpPr>
        <p:spPr bwMode="auto">
          <a:xfrm>
            <a:off x="6045200" y="160655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39941" name="Oval 8"/>
          <p:cNvSpPr>
            <a:spLocks noChangeArrowheads="1"/>
          </p:cNvSpPr>
          <p:nvPr/>
        </p:nvSpPr>
        <p:spPr bwMode="auto">
          <a:xfrm>
            <a:off x="6959600" y="25479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cxnSp>
        <p:nvCxnSpPr>
          <p:cNvPr id="39942" name="AutoShape 9"/>
          <p:cNvCxnSpPr>
            <a:cxnSpLocks noChangeShapeType="1"/>
            <a:stCxn id="39940" idx="5"/>
            <a:endCxn id="39941" idx="1"/>
          </p:cNvCxnSpPr>
          <p:nvPr/>
        </p:nvCxnSpPr>
        <p:spPr bwMode="auto">
          <a:xfrm>
            <a:off x="6305550" y="1876425"/>
            <a:ext cx="698500" cy="706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3" name="AutoShape 10"/>
          <p:cNvCxnSpPr>
            <a:cxnSpLocks noChangeShapeType="1"/>
            <a:stCxn id="39940" idx="3"/>
            <a:endCxn id="39939" idx="7"/>
          </p:cNvCxnSpPr>
          <p:nvPr/>
        </p:nvCxnSpPr>
        <p:spPr bwMode="auto">
          <a:xfrm flipH="1">
            <a:off x="5391150" y="1876425"/>
            <a:ext cx="698500" cy="706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AutoShape 11"/>
          <p:cNvCxnSpPr>
            <a:cxnSpLocks noChangeShapeType="1"/>
            <a:stCxn id="39941" idx="2"/>
            <a:endCxn id="39939" idx="6"/>
          </p:cNvCxnSpPr>
          <p:nvPr/>
        </p:nvCxnSpPr>
        <p:spPr bwMode="auto">
          <a:xfrm flipH="1">
            <a:off x="5445125" y="2700338"/>
            <a:ext cx="1504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5" name="Text Box 12"/>
          <p:cNvSpPr txBox="1">
            <a:spLocks noChangeArrowheads="1"/>
          </p:cNvSpPr>
          <p:nvPr/>
        </p:nvSpPr>
        <p:spPr bwMode="auto">
          <a:xfrm>
            <a:off x="5445125" y="19208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39946" name="Text Box 13"/>
          <p:cNvSpPr txBox="1">
            <a:spLocks noChangeArrowheads="1"/>
          </p:cNvSpPr>
          <p:nvPr/>
        </p:nvSpPr>
        <p:spPr bwMode="auto">
          <a:xfrm>
            <a:off x="6653213" y="1920875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c</a:t>
            </a:r>
          </a:p>
        </p:txBody>
      </p:sp>
      <p:sp>
        <p:nvSpPr>
          <p:cNvPr id="39947" name="Text Box 14"/>
          <p:cNvSpPr txBox="1">
            <a:spLocks noChangeArrowheads="1"/>
          </p:cNvSpPr>
          <p:nvPr/>
        </p:nvSpPr>
        <p:spPr bwMode="auto">
          <a:xfrm>
            <a:off x="6042025" y="22875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39948" name="Oval 15"/>
          <p:cNvSpPr>
            <a:spLocks noChangeArrowheads="1"/>
          </p:cNvSpPr>
          <p:nvPr/>
        </p:nvSpPr>
        <p:spPr bwMode="auto">
          <a:xfrm>
            <a:off x="4705350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39949" name="Oval 16"/>
          <p:cNvSpPr>
            <a:spLocks noChangeArrowheads="1"/>
          </p:cNvSpPr>
          <p:nvPr/>
        </p:nvSpPr>
        <p:spPr bwMode="auto">
          <a:xfrm>
            <a:off x="5897563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39950" name="Oval 17"/>
          <p:cNvSpPr>
            <a:spLocks noChangeArrowheads="1"/>
          </p:cNvSpPr>
          <p:nvPr/>
        </p:nvSpPr>
        <p:spPr bwMode="auto">
          <a:xfrm>
            <a:off x="7089775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39951" name="Rectangle 18"/>
          <p:cNvSpPr>
            <a:spLocks noChangeArrowheads="1"/>
          </p:cNvSpPr>
          <p:nvPr/>
        </p:nvSpPr>
        <p:spPr bwMode="auto">
          <a:xfrm>
            <a:off x="493395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9952" name="Rectangle 19"/>
          <p:cNvSpPr>
            <a:spLocks noChangeArrowheads="1"/>
          </p:cNvSpPr>
          <p:nvPr/>
        </p:nvSpPr>
        <p:spPr bwMode="auto">
          <a:xfrm>
            <a:off x="5153025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39953" name="Oval 20"/>
          <p:cNvSpPr>
            <a:spLocks noChangeArrowheads="1"/>
          </p:cNvSpPr>
          <p:nvPr/>
        </p:nvSpPr>
        <p:spPr bwMode="auto">
          <a:xfrm>
            <a:off x="8210550" y="25479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z</a:t>
            </a:r>
          </a:p>
        </p:txBody>
      </p:sp>
      <p:cxnSp>
        <p:nvCxnSpPr>
          <p:cNvPr id="39954" name="AutoShape 21"/>
          <p:cNvCxnSpPr>
            <a:cxnSpLocks noChangeShapeType="1"/>
            <a:stCxn id="39953" idx="2"/>
            <a:endCxn id="39941" idx="6"/>
          </p:cNvCxnSpPr>
          <p:nvPr/>
        </p:nvCxnSpPr>
        <p:spPr bwMode="auto">
          <a:xfrm flipH="1">
            <a:off x="7273925" y="2700338"/>
            <a:ext cx="9271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55" name="Text Box 22"/>
          <p:cNvSpPr txBox="1">
            <a:spLocks noChangeArrowheads="1"/>
          </p:cNvSpPr>
          <p:nvPr/>
        </p:nvSpPr>
        <p:spPr bwMode="auto">
          <a:xfrm>
            <a:off x="7485063" y="22875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d</a:t>
            </a:r>
          </a:p>
        </p:txBody>
      </p:sp>
      <p:sp>
        <p:nvSpPr>
          <p:cNvPr id="39956" name="Oval 23"/>
          <p:cNvSpPr>
            <a:spLocks noChangeArrowheads="1"/>
          </p:cNvSpPr>
          <p:nvPr/>
        </p:nvSpPr>
        <p:spPr bwMode="auto">
          <a:xfrm>
            <a:off x="8283575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39957" name="Oval 24"/>
          <p:cNvSpPr>
            <a:spLocks noChangeArrowheads="1"/>
          </p:cNvSpPr>
          <p:nvPr/>
        </p:nvSpPr>
        <p:spPr bwMode="auto">
          <a:xfrm>
            <a:off x="4708525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39958" name="Oval 25"/>
          <p:cNvSpPr>
            <a:spLocks noChangeArrowheads="1"/>
          </p:cNvSpPr>
          <p:nvPr/>
        </p:nvSpPr>
        <p:spPr bwMode="auto">
          <a:xfrm>
            <a:off x="5900738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39959" name="Oval 26"/>
          <p:cNvSpPr>
            <a:spLocks noChangeArrowheads="1"/>
          </p:cNvSpPr>
          <p:nvPr/>
        </p:nvSpPr>
        <p:spPr bwMode="auto">
          <a:xfrm>
            <a:off x="7092950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39960" name="Oval 27"/>
          <p:cNvSpPr>
            <a:spLocks noChangeArrowheads="1"/>
          </p:cNvSpPr>
          <p:nvPr/>
        </p:nvSpPr>
        <p:spPr bwMode="auto">
          <a:xfrm>
            <a:off x="8286750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cxnSp>
        <p:nvCxnSpPr>
          <p:cNvPr id="39961" name="AutoShape 28"/>
          <p:cNvCxnSpPr>
            <a:cxnSpLocks noChangeShapeType="1"/>
            <a:endCxn id="39951" idx="2"/>
          </p:cNvCxnSpPr>
          <p:nvPr/>
        </p:nvCxnSpPr>
        <p:spPr bwMode="auto">
          <a:xfrm flipV="1">
            <a:off x="4856163" y="5364163"/>
            <a:ext cx="187325" cy="574675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62" name="AutoShape 29"/>
          <p:cNvCxnSpPr>
            <a:cxnSpLocks noChangeShapeType="1"/>
          </p:cNvCxnSpPr>
          <p:nvPr/>
        </p:nvCxnSpPr>
        <p:spPr bwMode="auto">
          <a:xfrm flipV="1">
            <a:off x="6053138" y="5364163"/>
            <a:ext cx="136525" cy="574675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63" name="AutoShape 30"/>
          <p:cNvCxnSpPr>
            <a:cxnSpLocks noChangeShapeType="1"/>
          </p:cNvCxnSpPr>
          <p:nvPr/>
        </p:nvCxnSpPr>
        <p:spPr bwMode="auto">
          <a:xfrm flipV="1">
            <a:off x="7240588" y="5364163"/>
            <a:ext cx="142875" cy="574675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64" name="AutoShape 31"/>
          <p:cNvCxnSpPr>
            <a:cxnSpLocks noChangeShapeType="1"/>
          </p:cNvCxnSpPr>
          <p:nvPr/>
        </p:nvCxnSpPr>
        <p:spPr bwMode="auto">
          <a:xfrm flipV="1">
            <a:off x="8434388" y="5364163"/>
            <a:ext cx="142875" cy="574675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65" name="Rectangle 32"/>
          <p:cNvSpPr>
            <a:spLocks noChangeArrowheads="1"/>
          </p:cNvSpPr>
          <p:nvPr/>
        </p:nvSpPr>
        <p:spPr bwMode="auto">
          <a:xfrm>
            <a:off x="4876800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39966" name="Rectangle 33"/>
          <p:cNvSpPr>
            <a:spLocks noChangeArrowheads="1"/>
          </p:cNvSpPr>
          <p:nvPr/>
        </p:nvSpPr>
        <p:spPr bwMode="auto">
          <a:xfrm>
            <a:off x="6061075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39967" name="Rectangle 34"/>
          <p:cNvSpPr>
            <a:spLocks noChangeArrowheads="1"/>
          </p:cNvSpPr>
          <p:nvPr/>
        </p:nvSpPr>
        <p:spPr bwMode="auto">
          <a:xfrm>
            <a:off x="7245350" y="40195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sp>
        <p:nvSpPr>
          <p:cNvPr id="39968" name="Rectangle 35"/>
          <p:cNvSpPr>
            <a:spLocks noChangeArrowheads="1"/>
          </p:cNvSpPr>
          <p:nvPr/>
        </p:nvSpPr>
        <p:spPr bwMode="auto">
          <a:xfrm>
            <a:off x="8429625" y="4014788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z</a:t>
            </a:r>
          </a:p>
        </p:txBody>
      </p:sp>
      <p:cxnSp>
        <p:nvCxnSpPr>
          <p:cNvPr id="39969" name="AutoShape 36"/>
          <p:cNvCxnSpPr>
            <a:cxnSpLocks noChangeShapeType="1"/>
            <a:endCxn id="39965" idx="0"/>
          </p:cNvCxnSpPr>
          <p:nvPr/>
        </p:nvCxnSpPr>
        <p:spPr bwMode="auto">
          <a:xfrm>
            <a:off x="4852988" y="3500438"/>
            <a:ext cx="180975" cy="51435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70" name="AutoShape 37"/>
          <p:cNvCxnSpPr>
            <a:cxnSpLocks noChangeShapeType="1"/>
            <a:endCxn id="39966" idx="0"/>
          </p:cNvCxnSpPr>
          <p:nvPr/>
        </p:nvCxnSpPr>
        <p:spPr bwMode="auto">
          <a:xfrm>
            <a:off x="6045200" y="3500438"/>
            <a:ext cx="173038" cy="51435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71" name="AutoShape 38"/>
          <p:cNvCxnSpPr>
            <a:cxnSpLocks noChangeShapeType="1"/>
            <a:endCxn id="39967" idx="0"/>
          </p:cNvCxnSpPr>
          <p:nvPr/>
        </p:nvCxnSpPr>
        <p:spPr bwMode="auto">
          <a:xfrm>
            <a:off x="7242175" y="3505200"/>
            <a:ext cx="160338" cy="5048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72" name="AutoShape 39"/>
          <p:cNvCxnSpPr>
            <a:cxnSpLocks noChangeShapeType="1"/>
            <a:endCxn id="39968" idx="0"/>
          </p:cNvCxnSpPr>
          <p:nvPr/>
        </p:nvCxnSpPr>
        <p:spPr bwMode="auto">
          <a:xfrm>
            <a:off x="8429625" y="3500438"/>
            <a:ext cx="157163" cy="5048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73" name="Freeform 40"/>
          <p:cNvSpPr>
            <a:spLocks/>
          </p:cNvSpPr>
          <p:nvPr/>
        </p:nvSpPr>
        <p:spPr bwMode="auto">
          <a:xfrm>
            <a:off x="5043488" y="4352925"/>
            <a:ext cx="1090612" cy="838200"/>
          </a:xfrm>
          <a:custGeom>
            <a:avLst/>
            <a:gdLst>
              <a:gd name="T0" fmla="*/ 0 w 720"/>
              <a:gd name="T1" fmla="*/ 2147483646 h 504"/>
              <a:gd name="T2" fmla="*/ 2147483646 w 720"/>
              <a:gd name="T3" fmla="*/ 2147483646 h 504"/>
              <a:gd name="T4" fmla="*/ 2147483646 w 720"/>
              <a:gd name="T5" fmla="*/ 0 h 504"/>
              <a:gd name="T6" fmla="*/ 0 60000 65536"/>
              <a:gd name="T7" fmla="*/ 0 60000 65536"/>
              <a:gd name="T8" fmla="*/ 0 60000 65536"/>
              <a:gd name="T9" fmla="*/ 0 w 720"/>
              <a:gd name="T10" fmla="*/ 0 h 504"/>
              <a:gd name="T11" fmla="*/ 720 w 720"/>
              <a:gd name="T12" fmla="*/ 504 h 5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04">
                <a:moveTo>
                  <a:pt x="0" y="504"/>
                </a:moveTo>
                <a:cubicBezTo>
                  <a:pt x="61" y="459"/>
                  <a:pt x="198" y="204"/>
                  <a:pt x="366" y="234"/>
                </a:cubicBezTo>
                <a:cubicBezTo>
                  <a:pt x="534" y="264"/>
                  <a:pt x="646" y="49"/>
                  <a:pt x="720" y="0"/>
                </a:cubicBezTo>
              </a:path>
            </a:pathLst>
          </a:cu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9974" name="Rectangle 41"/>
          <p:cNvSpPr>
            <a:spLocks noChangeArrowheads="1"/>
          </p:cNvSpPr>
          <p:nvPr/>
        </p:nvSpPr>
        <p:spPr bwMode="auto">
          <a:xfrm>
            <a:off x="4562475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39975" name="Line 42"/>
          <p:cNvSpPr>
            <a:spLocks noChangeShapeType="1"/>
          </p:cNvSpPr>
          <p:nvPr/>
        </p:nvSpPr>
        <p:spPr bwMode="auto">
          <a:xfrm flipV="1">
            <a:off x="4708525" y="3657600"/>
            <a:ext cx="104775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9976" name="Rectangle 43"/>
          <p:cNvSpPr>
            <a:spLocks noChangeArrowheads="1"/>
          </p:cNvSpPr>
          <p:nvPr/>
        </p:nvSpPr>
        <p:spPr bwMode="auto">
          <a:xfrm>
            <a:off x="5762625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39977" name="Line 44"/>
          <p:cNvSpPr>
            <a:spLocks noChangeShapeType="1"/>
          </p:cNvSpPr>
          <p:nvPr/>
        </p:nvSpPr>
        <p:spPr bwMode="auto">
          <a:xfrm flipV="1">
            <a:off x="5900738" y="3648075"/>
            <a:ext cx="93662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9978" name="Rectangle 45"/>
          <p:cNvSpPr>
            <a:spLocks noChangeArrowheads="1"/>
          </p:cNvSpPr>
          <p:nvPr/>
        </p:nvSpPr>
        <p:spPr bwMode="auto">
          <a:xfrm>
            <a:off x="6935788" y="40195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39979" name="Line 46"/>
          <p:cNvSpPr>
            <a:spLocks noChangeShapeType="1"/>
          </p:cNvSpPr>
          <p:nvPr/>
        </p:nvSpPr>
        <p:spPr bwMode="auto">
          <a:xfrm flipV="1">
            <a:off x="7092950" y="3643313"/>
            <a:ext cx="4445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9980" name="Rectangle 47"/>
          <p:cNvSpPr>
            <a:spLocks noChangeArrowheads="1"/>
          </p:cNvSpPr>
          <p:nvPr/>
        </p:nvSpPr>
        <p:spPr bwMode="auto">
          <a:xfrm>
            <a:off x="8115300" y="4014788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39981" name="Line 48"/>
          <p:cNvSpPr>
            <a:spLocks noChangeShapeType="1"/>
          </p:cNvSpPr>
          <p:nvPr/>
        </p:nvSpPr>
        <p:spPr bwMode="auto">
          <a:xfrm flipV="1">
            <a:off x="8286750" y="3643313"/>
            <a:ext cx="4445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9982" name="Rectangle 49"/>
          <p:cNvSpPr>
            <a:spLocks noChangeArrowheads="1"/>
          </p:cNvSpPr>
          <p:nvPr/>
        </p:nvSpPr>
        <p:spPr bwMode="auto">
          <a:xfrm>
            <a:off x="471487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9983" name="Line 50"/>
          <p:cNvSpPr>
            <a:spLocks noChangeShapeType="1"/>
          </p:cNvSpPr>
          <p:nvPr/>
        </p:nvSpPr>
        <p:spPr bwMode="auto">
          <a:xfrm flipV="1">
            <a:off x="4813300" y="4343400"/>
            <a:ext cx="220663" cy="84772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9984" name="Rectangle 51"/>
          <p:cNvSpPr>
            <a:spLocks noChangeArrowheads="1"/>
          </p:cNvSpPr>
          <p:nvPr/>
        </p:nvSpPr>
        <p:spPr bwMode="auto">
          <a:xfrm>
            <a:off x="449580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39985" name="AutoShape 52"/>
          <p:cNvCxnSpPr>
            <a:cxnSpLocks noChangeShapeType="1"/>
            <a:endCxn id="39957" idx="1"/>
          </p:cNvCxnSpPr>
          <p:nvPr/>
        </p:nvCxnSpPr>
        <p:spPr bwMode="auto">
          <a:xfrm>
            <a:off x="4591050" y="5181600"/>
            <a:ext cx="161925" cy="64452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86" name="Rectangle 53"/>
          <p:cNvSpPr>
            <a:spLocks noChangeArrowheads="1"/>
          </p:cNvSpPr>
          <p:nvPr/>
        </p:nvSpPr>
        <p:spPr bwMode="auto">
          <a:xfrm>
            <a:off x="612457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9987" name="Rectangle 54"/>
          <p:cNvSpPr>
            <a:spLocks noChangeArrowheads="1"/>
          </p:cNvSpPr>
          <p:nvPr/>
        </p:nvSpPr>
        <p:spPr bwMode="auto">
          <a:xfrm>
            <a:off x="6343650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39988" name="Rectangle 55"/>
          <p:cNvSpPr>
            <a:spLocks noChangeArrowheads="1"/>
          </p:cNvSpPr>
          <p:nvPr/>
        </p:nvSpPr>
        <p:spPr bwMode="auto">
          <a:xfrm>
            <a:off x="590550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9989" name="Rectangle 56"/>
          <p:cNvSpPr>
            <a:spLocks noChangeArrowheads="1"/>
          </p:cNvSpPr>
          <p:nvPr/>
        </p:nvSpPr>
        <p:spPr bwMode="auto">
          <a:xfrm>
            <a:off x="568642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39990" name="AutoShape 57"/>
          <p:cNvCxnSpPr>
            <a:cxnSpLocks noChangeShapeType="1"/>
          </p:cNvCxnSpPr>
          <p:nvPr/>
        </p:nvCxnSpPr>
        <p:spPr bwMode="auto">
          <a:xfrm>
            <a:off x="5781675" y="5181600"/>
            <a:ext cx="161925" cy="64452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91" name="Freeform 58"/>
          <p:cNvSpPr>
            <a:spLocks/>
          </p:cNvSpPr>
          <p:nvPr/>
        </p:nvSpPr>
        <p:spPr bwMode="auto">
          <a:xfrm>
            <a:off x="6218238" y="4362450"/>
            <a:ext cx="1106487" cy="828675"/>
          </a:xfrm>
          <a:custGeom>
            <a:avLst/>
            <a:gdLst>
              <a:gd name="T0" fmla="*/ 0 w 720"/>
              <a:gd name="T1" fmla="*/ 2147483646 h 522"/>
              <a:gd name="T2" fmla="*/ 2147483646 w 720"/>
              <a:gd name="T3" fmla="*/ 2147483646 h 522"/>
              <a:gd name="T4" fmla="*/ 2147483646 w 720"/>
              <a:gd name="T5" fmla="*/ 2147483646 h 522"/>
              <a:gd name="T6" fmla="*/ 2147483646 w 720"/>
              <a:gd name="T7" fmla="*/ 0 h 52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522"/>
              <a:gd name="T14" fmla="*/ 720 w 720"/>
              <a:gd name="T15" fmla="*/ 522 h 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522">
                <a:moveTo>
                  <a:pt x="0" y="522"/>
                </a:moveTo>
                <a:cubicBezTo>
                  <a:pt x="42" y="477"/>
                  <a:pt x="66" y="324"/>
                  <a:pt x="252" y="252"/>
                </a:cubicBezTo>
                <a:cubicBezTo>
                  <a:pt x="438" y="180"/>
                  <a:pt x="468" y="240"/>
                  <a:pt x="594" y="156"/>
                </a:cubicBezTo>
                <a:cubicBezTo>
                  <a:pt x="720" y="72"/>
                  <a:pt x="679" y="33"/>
                  <a:pt x="702" y="0"/>
                </a:cubicBezTo>
              </a:path>
            </a:pathLst>
          </a:cu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9992" name="Line 59"/>
          <p:cNvSpPr>
            <a:spLocks noChangeShapeType="1"/>
          </p:cNvSpPr>
          <p:nvPr/>
        </p:nvSpPr>
        <p:spPr bwMode="auto">
          <a:xfrm flipV="1">
            <a:off x="5994400" y="4352925"/>
            <a:ext cx="230188" cy="838200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9993" name="Rectangle 60"/>
          <p:cNvSpPr>
            <a:spLocks noChangeArrowheads="1"/>
          </p:cNvSpPr>
          <p:nvPr/>
        </p:nvSpPr>
        <p:spPr bwMode="auto">
          <a:xfrm>
            <a:off x="7310438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9994" name="Rectangle 61"/>
          <p:cNvSpPr>
            <a:spLocks noChangeArrowheads="1"/>
          </p:cNvSpPr>
          <p:nvPr/>
        </p:nvSpPr>
        <p:spPr bwMode="auto">
          <a:xfrm>
            <a:off x="7529513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c</a:t>
            </a:r>
          </a:p>
        </p:txBody>
      </p:sp>
      <p:sp>
        <p:nvSpPr>
          <p:cNvPr id="39995" name="Rectangle 62"/>
          <p:cNvSpPr>
            <a:spLocks noChangeArrowheads="1"/>
          </p:cNvSpPr>
          <p:nvPr/>
        </p:nvSpPr>
        <p:spPr bwMode="auto">
          <a:xfrm>
            <a:off x="7091363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9996" name="Rectangle 63"/>
          <p:cNvSpPr>
            <a:spLocks noChangeArrowheads="1"/>
          </p:cNvSpPr>
          <p:nvPr/>
        </p:nvSpPr>
        <p:spPr bwMode="auto">
          <a:xfrm>
            <a:off x="6872288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39997" name="AutoShape 64"/>
          <p:cNvCxnSpPr>
            <a:cxnSpLocks noChangeShapeType="1"/>
          </p:cNvCxnSpPr>
          <p:nvPr/>
        </p:nvCxnSpPr>
        <p:spPr bwMode="auto">
          <a:xfrm>
            <a:off x="6967538" y="5181600"/>
            <a:ext cx="161925" cy="64452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98" name="Line 65"/>
          <p:cNvSpPr>
            <a:spLocks noChangeShapeType="1"/>
          </p:cNvSpPr>
          <p:nvPr/>
        </p:nvSpPr>
        <p:spPr bwMode="auto">
          <a:xfrm flipH="1" flipV="1">
            <a:off x="7383463" y="4352925"/>
            <a:ext cx="19050" cy="82867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9999" name="Freeform 66"/>
          <p:cNvSpPr>
            <a:spLocks/>
          </p:cNvSpPr>
          <p:nvPr/>
        </p:nvSpPr>
        <p:spPr bwMode="auto">
          <a:xfrm>
            <a:off x="5124450" y="4362450"/>
            <a:ext cx="2076450" cy="828675"/>
          </a:xfrm>
          <a:custGeom>
            <a:avLst/>
            <a:gdLst>
              <a:gd name="T0" fmla="*/ 2147483646 w 1308"/>
              <a:gd name="T1" fmla="*/ 2147483646 h 522"/>
              <a:gd name="T2" fmla="*/ 2147483646 w 1308"/>
              <a:gd name="T3" fmla="*/ 2147483646 h 522"/>
              <a:gd name="T4" fmla="*/ 2147483646 w 1308"/>
              <a:gd name="T5" fmla="*/ 2147483646 h 522"/>
              <a:gd name="T6" fmla="*/ 0 w 1308"/>
              <a:gd name="T7" fmla="*/ 0 h 522"/>
              <a:gd name="T8" fmla="*/ 0 60000 65536"/>
              <a:gd name="T9" fmla="*/ 0 60000 65536"/>
              <a:gd name="T10" fmla="*/ 0 60000 65536"/>
              <a:gd name="T11" fmla="*/ 0 60000 65536"/>
              <a:gd name="T12" fmla="*/ 0 w 1308"/>
              <a:gd name="T13" fmla="*/ 0 h 522"/>
              <a:gd name="T14" fmla="*/ 1308 w 1308"/>
              <a:gd name="T15" fmla="*/ 522 h 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08" h="522">
                <a:moveTo>
                  <a:pt x="1308" y="522"/>
                </a:moveTo>
                <a:cubicBezTo>
                  <a:pt x="1272" y="469"/>
                  <a:pt x="1239" y="238"/>
                  <a:pt x="1080" y="204"/>
                </a:cubicBezTo>
                <a:cubicBezTo>
                  <a:pt x="936" y="114"/>
                  <a:pt x="531" y="353"/>
                  <a:pt x="354" y="318"/>
                </a:cubicBezTo>
                <a:cubicBezTo>
                  <a:pt x="177" y="283"/>
                  <a:pt x="74" y="66"/>
                  <a:pt x="0" y="0"/>
                </a:cubicBezTo>
              </a:path>
            </a:pathLst>
          </a:cu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0000" name="Rectangle 67"/>
          <p:cNvSpPr>
            <a:spLocks noChangeArrowheads="1"/>
          </p:cNvSpPr>
          <p:nvPr/>
        </p:nvSpPr>
        <p:spPr bwMode="auto">
          <a:xfrm>
            <a:off x="851535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0001" name="Rectangle 68"/>
          <p:cNvSpPr>
            <a:spLocks noChangeArrowheads="1"/>
          </p:cNvSpPr>
          <p:nvPr/>
        </p:nvSpPr>
        <p:spPr bwMode="auto">
          <a:xfrm>
            <a:off x="8734425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d</a:t>
            </a:r>
          </a:p>
        </p:txBody>
      </p:sp>
      <p:sp>
        <p:nvSpPr>
          <p:cNvPr id="40002" name="Rectangle 69"/>
          <p:cNvSpPr>
            <a:spLocks noChangeArrowheads="1"/>
          </p:cNvSpPr>
          <p:nvPr/>
        </p:nvSpPr>
        <p:spPr bwMode="auto">
          <a:xfrm>
            <a:off x="829627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0003" name="Rectangle 70"/>
          <p:cNvSpPr>
            <a:spLocks noChangeArrowheads="1"/>
          </p:cNvSpPr>
          <p:nvPr/>
        </p:nvSpPr>
        <p:spPr bwMode="auto">
          <a:xfrm>
            <a:off x="807720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40004" name="AutoShape 71"/>
          <p:cNvCxnSpPr>
            <a:cxnSpLocks noChangeShapeType="1"/>
          </p:cNvCxnSpPr>
          <p:nvPr/>
        </p:nvCxnSpPr>
        <p:spPr bwMode="auto">
          <a:xfrm>
            <a:off x="8172450" y="5181600"/>
            <a:ext cx="161925" cy="64452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005" name="Freeform 72"/>
          <p:cNvSpPr>
            <a:spLocks/>
          </p:cNvSpPr>
          <p:nvPr/>
        </p:nvSpPr>
        <p:spPr bwMode="auto">
          <a:xfrm>
            <a:off x="7467600" y="4343400"/>
            <a:ext cx="962025" cy="847725"/>
          </a:xfrm>
          <a:custGeom>
            <a:avLst/>
            <a:gdLst>
              <a:gd name="T0" fmla="*/ 2147483646 w 606"/>
              <a:gd name="T1" fmla="*/ 2147483646 h 534"/>
              <a:gd name="T2" fmla="*/ 2147483646 w 606"/>
              <a:gd name="T3" fmla="*/ 2147483646 h 534"/>
              <a:gd name="T4" fmla="*/ 2147483646 w 606"/>
              <a:gd name="T5" fmla="*/ 2147483646 h 534"/>
              <a:gd name="T6" fmla="*/ 0 w 606"/>
              <a:gd name="T7" fmla="*/ 0 h 534"/>
              <a:gd name="T8" fmla="*/ 0 60000 65536"/>
              <a:gd name="T9" fmla="*/ 0 60000 65536"/>
              <a:gd name="T10" fmla="*/ 0 60000 65536"/>
              <a:gd name="T11" fmla="*/ 0 60000 65536"/>
              <a:gd name="T12" fmla="*/ 0 w 606"/>
              <a:gd name="T13" fmla="*/ 0 h 534"/>
              <a:gd name="T14" fmla="*/ 606 w 606"/>
              <a:gd name="T15" fmla="*/ 534 h 5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6" h="534">
                <a:moveTo>
                  <a:pt x="606" y="534"/>
                </a:moveTo>
                <a:cubicBezTo>
                  <a:pt x="606" y="534"/>
                  <a:pt x="606" y="330"/>
                  <a:pt x="531" y="282"/>
                </a:cubicBezTo>
                <a:cubicBezTo>
                  <a:pt x="456" y="234"/>
                  <a:pt x="279" y="294"/>
                  <a:pt x="207" y="237"/>
                </a:cubicBezTo>
                <a:cubicBezTo>
                  <a:pt x="135" y="180"/>
                  <a:pt x="43" y="50"/>
                  <a:pt x="0" y="0"/>
                </a:cubicBezTo>
              </a:path>
            </a:pathLst>
          </a:cu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0006" name="Line 73"/>
          <p:cNvSpPr>
            <a:spLocks noChangeShapeType="1"/>
          </p:cNvSpPr>
          <p:nvPr/>
        </p:nvSpPr>
        <p:spPr bwMode="auto">
          <a:xfrm flipH="1" flipV="1">
            <a:off x="8577263" y="4352925"/>
            <a:ext cx="14287" cy="82867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0007" name="Line 74"/>
          <p:cNvSpPr>
            <a:spLocks noChangeShapeType="1"/>
          </p:cNvSpPr>
          <p:nvPr/>
        </p:nvSpPr>
        <p:spPr bwMode="auto">
          <a:xfrm>
            <a:off x="4495800" y="3048000"/>
            <a:ext cx="4552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24648" name="Rectangle 7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Edge List Structure</a:t>
            </a:r>
          </a:p>
        </p:txBody>
      </p:sp>
      <p:sp>
        <p:nvSpPr>
          <p:cNvPr id="24649" name="Rectangle 76"/>
          <p:cNvSpPr>
            <a:spLocks noGrp="1" noChangeArrowheads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 rtlCol="0">
            <a:normAutofit fontScale="92500" lnSpcReduction="20000"/>
          </a:bodyPr>
          <a:lstStyle/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Vertex sequence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sequence (list)</a:t>
            </a:r>
            <a:br>
              <a:rPr lang="en-US" sz="2000" dirty="0">
                <a:latin typeface="Arial" charset="0"/>
              </a:rPr>
            </a:br>
            <a:r>
              <a:rPr lang="en-US" sz="2000" dirty="0">
                <a:latin typeface="Arial" charset="0"/>
              </a:rPr>
              <a:t>of vertex objects</a:t>
            </a:r>
            <a:endParaRPr lang="en-US" sz="2200" dirty="0">
              <a:latin typeface="Arial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Vertex object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element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reference to node in vertex sequence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200" dirty="0">
              <a:latin typeface="Arial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Edge sequence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sequence (list)</a:t>
            </a:r>
            <a:br>
              <a:rPr lang="en-US" sz="2000" dirty="0">
                <a:latin typeface="Arial" charset="0"/>
              </a:rPr>
            </a:br>
            <a:r>
              <a:rPr lang="en-US" sz="2000" dirty="0">
                <a:latin typeface="Arial" charset="0"/>
              </a:rPr>
              <a:t>of edge objects</a:t>
            </a: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Edge object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element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origin vertex object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destination vertex object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reference to node in edge sequence</a:t>
            </a:r>
            <a:endParaRPr lang="en-US" sz="2200" dirty="0">
              <a:latin typeface="Arial" charset="0"/>
            </a:endParaRP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200" dirty="0">
              <a:latin typeface="Arial" charset="0"/>
            </a:endParaRPr>
          </a:p>
        </p:txBody>
      </p:sp>
      <p:sp>
        <p:nvSpPr>
          <p:cNvPr id="79" name="Line 42">
            <a:extLst>
              <a:ext uri="{FF2B5EF4-FFF2-40B4-BE49-F238E27FC236}">
                <a16:creationId xmlns:a16="http://schemas.microsoft.com/office/drawing/2014/main" id="{509A7C42-029E-CB4A-963C-A63352B73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0524" y="1957201"/>
            <a:ext cx="1541463" cy="1538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cxnSp>
        <p:nvCxnSpPr>
          <p:cNvPr id="80" name="AutoShape 52">
            <a:extLst>
              <a:ext uri="{FF2B5EF4-FFF2-40B4-BE49-F238E27FC236}">
                <a16:creationId xmlns:a16="http://schemas.microsoft.com/office/drawing/2014/main" id="{203F163F-FF52-5A4E-AD2F-A410C94A2F55}"/>
              </a:ext>
            </a:extLst>
          </p:cNvPr>
          <p:cNvCxnSpPr>
            <a:cxnSpLocks noChangeShapeType="1"/>
            <a:endCxn id="78" idx="1"/>
          </p:cNvCxnSpPr>
          <p:nvPr/>
        </p:nvCxnSpPr>
        <p:spPr bwMode="auto">
          <a:xfrm>
            <a:off x="2771800" y="3928877"/>
            <a:ext cx="1700188" cy="198364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2" grpId="0" animBg="1"/>
      <p:bldP spid="39948" grpId="0" animBg="1"/>
      <p:bldP spid="39949" grpId="0" animBg="1"/>
      <p:bldP spid="39950" grpId="0" animBg="1"/>
      <p:bldP spid="39951" grpId="0" animBg="1"/>
      <p:bldP spid="39952" grpId="0" animBg="1"/>
      <p:bldP spid="39956" grpId="0" animBg="1"/>
      <p:bldP spid="39957" grpId="0" animBg="1"/>
      <p:bldP spid="39958" grpId="0" animBg="1"/>
      <p:bldP spid="39959" grpId="0" animBg="1"/>
      <p:bldP spid="39960" grpId="0" animBg="1"/>
      <p:bldP spid="39965" grpId="0" animBg="1"/>
      <p:bldP spid="39966" grpId="0" animBg="1"/>
      <p:bldP spid="39967" grpId="0" animBg="1"/>
      <p:bldP spid="39968" grpId="0" animBg="1"/>
      <p:bldP spid="39973" grpId="0" animBg="1"/>
      <p:bldP spid="39974" grpId="0" animBg="1"/>
      <p:bldP spid="39975" grpId="0" animBg="1"/>
      <p:bldP spid="39976" grpId="0" animBg="1"/>
      <p:bldP spid="39977" grpId="0" animBg="1"/>
      <p:bldP spid="39978" grpId="0" animBg="1"/>
      <p:bldP spid="39979" grpId="0" animBg="1"/>
      <p:bldP spid="39980" grpId="0" animBg="1"/>
      <p:bldP spid="39981" grpId="0" animBg="1"/>
      <p:bldP spid="39982" grpId="0" animBg="1"/>
      <p:bldP spid="39983" grpId="0" animBg="1"/>
      <p:bldP spid="39984" grpId="0" animBg="1"/>
      <p:bldP spid="39986" grpId="0" animBg="1"/>
      <p:bldP spid="39987" grpId="0" animBg="1"/>
      <p:bldP spid="39988" grpId="0" animBg="1"/>
      <p:bldP spid="39989" grpId="0" animBg="1"/>
      <p:bldP spid="39991" grpId="0" animBg="1"/>
      <p:bldP spid="39992" grpId="0" animBg="1"/>
      <p:bldP spid="39993" grpId="0" animBg="1"/>
      <p:bldP spid="39994" grpId="0" animBg="1"/>
      <p:bldP spid="39995" grpId="0" animBg="1"/>
      <p:bldP spid="39996" grpId="0" animBg="1"/>
      <p:bldP spid="39998" grpId="0" animBg="1"/>
      <p:bldP spid="39999" grpId="0" animBg="1"/>
      <p:bldP spid="40000" grpId="0" animBg="1"/>
      <p:bldP spid="40001" grpId="0" animBg="1"/>
      <p:bldP spid="40002" grpId="0" animBg="1"/>
      <p:bldP spid="40003" grpId="0" animBg="1"/>
      <p:bldP spid="40005" grpId="0" animBg="1"/>
      <p:bldP spid="40006" grpId="0" animBg="1"/>
      <p:bldP spid="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740AAD80-056C-584D-AB00-6A1B6BE25E2D}"/>
              </a:ext>
            </a:extLst>
          </p:cNvPr>
          <p:cNvSpPr/>
          <p:nvPr/>
        </p:nvSpPr>
        <p:spPr>
          <a:xfrm>
            <a:off x="4471988" y="5624326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85BDA9-F1D1-3045-ADC7-08D6D2A0F720}"/>
              </a:ext>
            </a:extLst>
          </p:cNvPr>
          <p:cNvSpPr/>
          <p:nvPr/>
        </p:nvSpPr>
        <p:spPr>
          <a:xfrm>
            <a:off x="4495800" y="3212976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985" name="AutoShape 2"/>
          <p:cNvCxnSpPr>
            <a:cxnSpLocks noChangeShapeType="1"/>
            <a:stCxn id="42008" idx="2"/>
            <a:endCxn id="42005" idx="6"/>
          </p:cNvCxnSpPr>
          <p:nvPr/>
        </p:nvCxnSpPr>
        <p:spPr bwMode="auto">
          <a:xfrm flipH="1">
            <a:off x="5022850" y="5943600"/>
            <a:ext cx="32543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86" name="AutoShape 3"/>
          <p:cNvCxnSpPr>
            <a:cxnSpLocks noChangeShapeType="1"/>
            <a:stCxn id="42004" idx="2"/>
            <a:endCxn id="41996" idx="6"/>
          </p:cNvCxnSpPr>
          <p:nvPr/>
        </p:nvCxnSpPr>
        <p:spPr bwMode="auto">
          <a:xfrm flipH="1">
            <a:off x="5019675" y="3505200"/>
            <a:ext cx="32543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87" name="Oval 6"/>
          <p:cNvSpPr>
            <a:spLocks noChangeArrowheads="1"/>
          </p:cNvSpPr>
          <p:nvPr/>
        </p:nvSpPr>
        <p:spPr bwMode="auto">
          <a:xfrm>
            <a:off x="5130800" y="25479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41988" name="Oval 7"/>
          <p:cNvSpPr>
            <a:spLocks noChangeArrowheads="1"/>
          </p:cNvSpPr>
          <p:nvPr/>
        </p:nvSpPr>
        <p:spPr bwMode="auto">
          <a:xfrm>
            <a:off x="6045200" y="160655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41989" name="Oval 8"/>
          <p:cNvSpPr>
            <a:spLocks noChangeArrowheads="1"/>
          </p:cNvSpPr>
          <p:nvPr/>
        </p:nvSpPr>
        <p:spPr bwMode="auto">
          <a:xfrm>
            <a:off x="6959600" y="25479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cxnSp>
        <p:nvCxnSpPr>
          <p:cNvPr id="41990" name="AutoShape 9"/>
          <p:cNvCxnSpPr>
            <a:cxnSpLocks noChangeShapeType="1"/>
            <a:stCxn id="41988" idx="5"/>
            <a:endCxn id="41989" idx="1"/>
          </p:cNvCxnSpPr>
          <p:nvPr/>
        </p:nvCxnSpPr>
        <p:spPr bwMode="auto">
          <a:xfrm>
            <a:off x="6305550" y="1876425"/>
            <a:ext cx="698500" cy="706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1" name="AutoShape 10"/>
          <p:cNvCxnSpPr>
            <a:cxnSpLocks noChangeShapeType="1"/>
            <a:stCxn id="41988" idx="3"/>
            <a:endCxn id="41987" idx="7"/>
          </p:cNvCxnSpPr>
          <p:nvPr/>
        </p:nvCxnSpPr>
        <p:spPr bwMode="auto">
          <a:xfrm flipH="1">
            <a:off x="5391150" y="1876425"/>
            <a:ext cx="698500" cy="706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2" name="AutoShape 11"/>
          <p:cNvCxnSpPr>
            <a:cxnSpLocks noChangeShapeType="1"/>
            <a:stCxn id="41989" idx="2"/>
            <a:endCxn id="41987" idx="6"/>
          </p:cNvCxnSpPr>
          <p:nvPr/>
        </p:nvCxnSpPr>
        <p:spPr bwMode="auto">
          <a:xfrm flipH="1">
            <a:off x="5445125" y="2700338"/>
            <a:ext cx="1504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3" name="Text Box 12"/>
          <p:cNvSpPr txBox="1">
            <a:spLocks noChangeArrowheads="1"/>
          </p:cNvSpPr>
          <p:nvPr/>
        </p:nvSpPr>
        <p:spPr bwMode="auto">
          <a:xfrm>
            <a:off x="5445125" y="19208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41994" name="Text Box 13"/>
          <p:cNvSpPr txBox="1">
            <a:spLocks noChangeArrowheads="1"/>
          </p:cNvSpPr>
          <p:nvPr/>
        </p:nvSpPr>
        <p:spPr bwMode="auto">
          <a:xfrm>
            <a:off x="6653213" y="1920875"/>
            <a:ext cx="288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c</a:t>
            </a:r>
          </a:p>
        </p:txBody>
      </p:sp>
      <p:sp>
        <p:nvSpPr>
          <p:cNvPr id="41995" name="Text Box 14"/>
          <p:cNvSpPr txBox="1">
            <a:spLocks noChangeArrowheads="1"/>
          </p:cNvSpPr>
          <p:nvPr/>
        </p:nvSpPr>
        <p:spPr bwMode="auto">
          <a:xfrm>
            <a:off x="6042025" y="22875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41996" name="Oval 15"/>
          <p:cNvSpPr>
            <a:spLocks noChangeArrowheads="1"/>
          </p:cNvSpPr>
          <p:nvPr/>
        </p:nvSpPr>
        <p:spPr bwMode="auto">
          <a:xfrm>
            <a:off x="4705350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1997" name="Oval 16"/>
          <p:cNvSpPr>
            <a:spLocks noChangeArrowheads="1"/>
          </p:cNvSpPr>
          <p:nvPr/>
        </p:nvSpPr>
        <p:spPr bwMode="auto">
          <a:xfrm>
            <a:off x="5897563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1998" name="Oval 17"/>
          <p:cNvSpPr>
            <a:spLocks noChangeArrowheads="1"/>
          </p:cNvSpPr>
          <p:nvPr/>
        </p:nvSpPr>
        <p:spPr bwMode="auto">
          <a:xfrm>
            <a:off x="7089775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1999" name="Rectangle 18"/>
          <p:cNvSpPr>
            <a:spLocks noChangeArrowheads="1"/>
          </p:cNvSpPr>
          <p:nvPr/>
        </p:nvSpPr>
        <p:spPr bwMode="auto">
          <a:xfrm>
            <a:off x="493395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2000" name="Rectangle 19"/>
          <p:cNvSpPr>
            <a:spLocks noChangeArrowheads="1"/>
          </p:cNvSpPr>
          <p:nvPr/>
        </p:nvSpPr>
        <p:spPr bwMode="auto">
          <a:xfrm>
            <a:off x="5153025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42001" name="Oval 20"/>
          <p:cNvSpPr>
            <a:spLocks noChangeArrowheads="1"/>
          </p:cNvSpPr>
          <p:nvPr/>
        </p:nvSpPr>
        <p:spPr bwMode="auto">
          <a:xfrm>
            <a:off x="8210550" y="25479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z</a:t>
            </a:r>
          </a:p>
        </p:txBody>
      </p:sp>
      <p:cxnSp>
        <p:nvCxnSpPr>
          <p:cNvPr id="42002" name="AutoShape 21"/>
          <p:cNvCxnSpPr>
            <a:cxnSpLocks noChangeShapeType="1"/>
            <a:stCxn id="42001" idx="2"/>
            <a:endCxn id="41989" idx="6"/>
          </p:cNvCxnSpPr>
          <p:nvPr/>
        </p:nvCxnSpPr>
        <p:spPr bwMode="auto">
          <a:xfrm flipH="1">
            <a:off x="7273925" y="2700338"/>
            <a:ext cx="9271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3" name="Text Box 22"/>
          <p:cNvSpPr txBox="1">
            <a:spLocks noChangeArrowheads="1"/>
          </p:cNvSpPr>
          <p:nvPr/>
        </p:nvSpPr>
        <p:spPr bwMode="auto">
          <a:xfrm>
            <a:off x="7485063" y="22875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d</a:t>
            </a:r>
          </a:p>
        </p:txBody>
      </p:sp>
      <p:sp>
        <p:nvSpPr>
          <p:cNvPr id="42004" name="Oval 23"/>
          <p:cNvSpPr>
            <a:spLocks noChangeArrowheads="1"/>
          </p:cNvSpPr>
          <p:nvPr/>
        </p:nvSpPr>
        <p:spPr bwMode="auto">
          <a:xfrm>
            <a:off x="8283575" y="33528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2005" name="Oval 24"/>
          <p:cNvSpPr>
            <a:spLocks noChangeArrowheads="1"/>
          </p:cNvSpPr>
          <p:nvPr/>
        </p:nvSpPr>
        <p:spPr bwMode="auto">
          <a:xfrm>
            <a:off x="4708525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2006" name="Oval 25"/>
          <p:cNvSpPr>
            <a:spLocks noChangeArrowheads="1"/>
          </p:cNvSpPr>
          <p:nvPr/>
        </p:nvSpPr>
        <p:spPr bwMode="auto">
          <a:xfrm>
            <a:off x="5900738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2007" name="Oval 26"/>
          <p:cNvSpPr>
            <a:spLocks noChangeArrowheads="1"/>
          </p:cNvSpPr>
          <p:nvPr/>
        </p:nvSpPr>
        <p:spPr bwMode="auto">
          <a:xfrm>
            <a:off x="7092950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2008" name="Oval 27"/>
          <p:cNvSpPr>
            <a:spLocks noChangeArrowheads="1"/>
          </p:cNvSpPr>
          <p:nvPr/>
        </p:nvSpPr>
        <p:spPr bwMode="auto">
          <a:xfrm>
            <a:off x="8286750" y="57912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cxnSp>
        <p:nvCxnSpPr>
          <p:cNvPr id="42009" name="AutoShape 28"/>
          <p:cNvCxnSpPr>
            <a:cxnSpLocks noChangeShapeType="1"/>
            <a:endCxn id="41999" idx="2"/>
          </p:cNvCxnSpPr>
          <p:nvPr/>
        </p:nvCxnSpPr>
        <p:spPr bwMode="auto">
          <a:xfrm flipV="1">
            <a:off x="4856163" y="5364163"/>
            <a:ext cx="187325" cy="574675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0" name="AutoShape 29"/>
          <p:cNvCxnSpPr>
            <a:cxnSpLocks noChangeShapeType="1"/>
          </p:cNvCxnSpPr>
          <p:nvPr/>
        </p:nvCxnSpPr>
        <p:spPr bwMode="auto">
          <a:xfrm flipV="1">
            <a:off x="6053138" y="5364163"/>
            <a:ext cx="136525" cy="574675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1" name="AutoShape 30"/>
          <p:cNvCxnSpPr>
            <a:cxnSpLocks noChangeShapeType="1"/>
          </p:cNvCxnSpPr>
          <p:nvPr/>
        </p:nvCxnSpPr>
        <p:spPr bwMode="auto">
          <a:xfrm flipV="1">
            <a:off x="7240588" y="5364163"/>
            <a:ext cx="142875" cy="574675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2" name="AutoShape 31"/>
          <p:cNvCxnSpPr>
            <a:cxnSpLocks noChangeShapeType="1"/>
          </p:cNvCxnSpPr>
          <p:nvPr/>
        </p:nvCxnSpPr>
        <p:spPr bwMode="auto">
          <a:xfrm flipV="1">
            <a:off x="8434388" y="5364163"/>
            <a:ext cx="142875" cy="574675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13" name="Rectangle 32"/>
          <p:cNvSpPr>
            <a:spLocks noChangeArrowheads="1"/>
          </p:cNvSpPr>
          <p:nvPr/>
        </p:nvSpPr>
        <p:spPr bwMode="auto">
          <a:xfrm>
            <a:off x="4876800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42014" name="Rectangle 33"/>
          <p:cNvSpPr>
            <a:spLocks noChangeArrowheads="1"/>
          </p:cNvSpPr>
          <p:nvPr/>
        </p:nvSpPr>
        <p:spPr bwMode="auto">
          <a:xfrm>
            <a:off x="6061075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42015" name="Rectangle 34"/>
          <p:cNvSpPr>
            <a:spLocks noChangeArrowheads="1"/>
          </p:cNvSpPr>
          <p:nvPr/>
        </p:nvSpPr>
        <p:spPr bwMode="auto">
          <a:xfrm>
            <a:off x="7245350" y="40195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sp>
        <p:nvSpPr>
          <p:cNvPr id="42016" name="Rectangle 35"/>
          <p:cNvSpPr>
            <a:spLocks noChangeArrowheads="1"/>
          </p:cNvSpPr>
          <p:nvPr/>
        </p:nvSpPr>
        <p:spPr bwMode="auto">
          <a:xfrm>
            <a:off x="8429625" y="4014788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z</a:t>
            </a:r>
          </a:p>
        </p:txBody>
      </p:sp>
      <p:cxnSp>
        <p:nvCxnSpPr>
          <p:cNvPr id="42017" name="AutoShape 36"/>
          <p:cNvCxnSpPr>
            <a:cxnSpLocks noChangeShapeType="1"/>
            <a:endCxn id="42013" idx="0"/>
          </p:cNvCxnSpPr>
          <p:nvPr/>
        </p:nvCxnSpPr>
        <p:spPr bwMode="auto">
          <a:xfrm>
            <a:off x="4852988" y="3500438"/>
            <a:ext cx="180975" cy="51435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8" name="AutoShape 37"/>
          <p:cNvCxnSpPr>
            <a:cxnSpLocks noChangeShapeType="1"/>
            <a:endCxn id="42014" idx="0"/>
          </p:cNvCxnSpPr>
          <p:nvPr/>
        </p:nvCxnSpPr>
        <p:spPr bwMode="auto">
          <a:xfrm>
            <a:off x="6045200" y="3500438"/>
            <a:ext cx="173038" cy="51435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9" name="AutoShape 38"/>
          <p:cNvCxnSpPr>
            <a:cxnSpLocks noChangeShapeType="1"/>
            <a:endCxn id="42015" idx="0"/>
          </p:cNvCxnSpPr>
          <p:nvPr/>
        </p:nvCxnSpPr>
        <p:spPr bwMode="auto">
          <a:xfrm>
            <a:off x="7242175" y="3505200"/>
            <a:ext cx="160338" cy="5048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20" name="AutoShape 39"/>
          <p:cNvCxnSpPr>
            <a:cxnSpLocks noChangeShapeType="1"/>
            <a:endCxn id="42016" idx="0"/>
          </p:cNvCxnSpPr>
          <p:nvPr/>
        </p:nvCxnSpPr>
        <p:spPr bwMode="auto">
          <a:xfrm>
            <a:off x="8429625" y="3500438"/>
            <a:ext cx="157163" cy="5048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21" name="Freeform 40"/>
          <p:cNvSpPr>
            <a:spLocks/>
          </p:cNvSpPr>
          <p:nvPr/>
        </p:nvSpPr>
        <p:spPr bwMode="auto">
          <a:xfrm>
            <a:off x="5043488" y="4352925"/>
            <a:ext cx="1090612" cy="838200"/>
          </a:xfrm>
          <a:custGeom>
            <a:avLst/>
            <a:gdLst>
              <a:gd name="T0" fmla="*/ 0 w 720"/>
              <a:gd name="T1" fmla="*/ 2147483646 h 504"/>
              <a:gd name="T2" fmla="*/ 2147483646 w 720"/>
              <a:gd name="T3" fmla="*/ 2147483646 h 504"/>
              <a:gd name="T4" fmla="*/ 2147483646 w 720"/>
              <a:gd name="T5" fmla="*/ 0 h 504"/>
              <a:gd name="T6" fmla="*/ 0 60000 65536"/>
              <a:gd name="T7" fmla="*/ 0 60000 65536"/>
              <a:gd name="T8" fmla="*/ 0 60000 65536"/>
              <a:gd name="T9" fmla="*/ 0 w 720"/>
              <a:gd name="T10" fmla="*/ 0 h 504"/>
              <a:gd name="T11" fmla="*/ 720 w 720"/>
              <a:gd name="T12" fmla="*/ 504 h 5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04">
                <a:moveTo>
                  <a:pt x="0" y="504"/>
                </a:moveTo>
                <a:cubicBezTo>
                  <a:pt x="61" y="459"/>
                  <a:pt x="198" y="204"/>
                  <a:pt x="366" y="234"/>
                </a:cubicBezTo>
                <a:cubicBezTo>
                  <a:pt x="534" y="264"/>
                  <a:pt x="646" y="49"/>
                  <a:pt x="720" y="0"/>
                </a:cubicBezTo>
              </a:path>
            </a:pathLst>
          </a:cu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22" name="Rectangle 41"/>
          <p:cNvSpPr>
            <a:spLocks noChangeArrowheads="1"/>
          </p:cNvSpPr>
          <p:nvPr/>
        </p:nvSpPr>
        <p:spPr bwMode="auto">
          <a:xfrm>
            <a:off x="4562475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2023" name="Line 42"/>
          <p:cNvSpPr>
            <a:spLocks noChangeShapeType="1"/>
          </p:cNvSpPr>
          <p:nvPr/>
        </p:nvSpPr>
        <p:spPr bwMode="auto">
          <a:xfrm flipV="1">
            <a:off x="4708525" y="3657600"/>
            <a:ext cx="104775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24" name="Rectangle 43"/>
          <p:cNvSpPr>
            <a:spLocks noChangeArrowheads="1"/>
          </p:cNvSpPr>
          <p:nvPr/>
        </p:nvSpPr>
        <p:spPr bwMode="auto">
          <a:xfrm>
            <a:off x="5762625" y="40243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2025" name="Line 44"/>
          <p:cNvSpPr>
            <a:spLocks noChangeShapeType="1"/>
          </p:cNvSpPr>
          <p:nvPr/>
        </p:nvSpPr>
        <p:spPr bwMode="auto">
          <a:xfrm flipV="1">
            <a:off x="5900738" y="3648075"/>
            <a:ext cx="93662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26" name="Rectangle 45"/>
          <p:cNvSpPr>
            <a:spLocks noChangeArrowheads="1"/>
          </p:cNvSpPr>
          <p:nvPr/>
        </p:nvSpPr>
        <p:spPr bwMode="auto">
          <a:xfrm>
            <a:off x="6935788" y="40195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2027" name="Line 46"/>
          <p:cNvSpPr>
            <a:spLocks noChangeShapeType="1"/>
          </p:cNvSpPr>
          <p:nvPr/>
        </p:nvSpPr>
        <p:spPr bwMode="auto">
          <a:xfrm flipV="1">
            <a:off x="7092950" y="3643313"/>
            <a:ext cx="4445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28" name="Rectangle 47"/>
          <p:cNvSpPr>
            <a:spLocks noChangeArrowheads="1"/>
          </p:cNvSpPr>
          <p:nvPr/>
        </p:nvSpPr>
        <p:spPr bwMode="auto">
          <a:xfrm>
            <a:off x="8115300" y="4014788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2029" name="Line 48"/>
          <p:cNvSpPr>
            <a:spLocks noChangeShapeType="1"/>
          </p:cNvSpPr>
          <p:nvPr/>
        </p:nvSpPr>
        <p:spPr bwMode="auto">
          <a:xfrm flipV="1">
            <a:off x="8286750" y="3643313"/>
            <a:ext cx="44450" cy="533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30" name="Rectangle 49"/>
          <p:cNvSpPr>
            <a:spLocks noChangeArrowheads="1"/>
          </p:cNvSpPr>
          <p:nvPr/>
        </p:nvSpPr>
        <p:spPr bwMode="auto">
          <a:xfrm>
            <a:off x="471487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2031" name="Line 50"/>
          <p:cNvSpPr>
            <a:spLocks noChangeShapeType="1"/>
          </p:cNvSpPr>
          <p:nvPr/>
        </p:nvSpPr>
        <p:spPr bwMode="auto">
          <a:xfrm flipV="1">
            <a:off x="4813300" y="4343400"/>
            <a:ext cx="220663" cy="84772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32" name="Rectangle 51"/>
          <p:cNvSpPr>
            <a:spLocks noChangeArrowheads="1"/>
          </p:cNvSpPr>
          <p:nvPr/>
        </p:nvSpPr>
        <p:spPr bwMode="auto">
          <a:xfrm>
            <a:off x="449580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42033" name="AutoShape 52"/>
          <p:cNvCxnSpPr>
            <a:cxnSpLocks noChangeShapeType="1"/>
            <a:endCxn id="42005" idx="1"/>
          </p:cNvCxnSpPr>
          <p:nvPr/>
        </p:nvCxnSpPr>
        <p:spPr bwMode="auto">
          <a:xfrm>
            <a:off x="4591050" y="5181600"/>
            <a:ext cx="161925" cy="64452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34" name="Rectangle 53"/>
          <p:cNvSpPr>
            <a:spLocks noChangeArrowheads="1"/>
          </p:cNvSpPr>
          <p:nvPr/>
        </p:nvSpPr>
        <p:spPr bwMode="auto">
          <a:xfrm>
            <a:off x="612457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2035" name="Rectangle 54"/>
          <p:cNvSpPr>
            <a:spLocks noChangeArrowheads="1"/>
          </p:cNvSpPr>
          <p:nvPr/>
        </p:nvSpPr>
        <p:spPr bwMode="auto">
          <a:xfrm>
            <a:off x="6343650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42036" name="Rectangle 55"/>
          <p:cNvSpPr>
            <a:spLocks noChangeArrowheads="1"/>
          </p:cNvSpPr>
          <p:nvPr/>
        </p:nvSpPr>
        <p:spPr bwMode="auto">
          <a:xfrm>
            <a:off x="590550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2037" name="Rectangle 56"/>
          <p:cNvSpPr>
            <a:spLocks noChangeArrowheads="1"/>
          </p:cNvSpPr>
          <p:nvPr/>
        </p:nvSpPr>
        <p:spPr bwMode="auto">
          <a:xfrm>
            <a:off x="568642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42038" name="AutoShape 57"/>
          <p:cNvCxnSpPr>
            <a:cxnSpLocks noChangeShapeType="1"/>
          </p:cNvCxnSpPr>
          <p:nvPr/>
        </p:nvCxnSpPr>
        <p:spPr bwMode="auto">
          <a:xfrm>
            <a:off x="5781675" y="5181600"/>
            <a:ext cx="161925" cy="64452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39" name="Freeform 58"/>
          <p:cNvSpPr>
            <a:spLocks/>
          </p:cNvSpPr>
          <p:nvPr/>
        </p:nvSpPr>
        <p:spPr bwMode="auto">
          <a:xfrm>
            <a:off x="6218238" y="4362450"/>
            <a:ext cx="1106487" cy="828675"/>
          </a:xfrm>
          <a:custGeom>
            <a:avLst/>
            <a:gdLst>
              <a:gd name="T0" fmla="*/ 0 w 720"/>
              <a:gd name="T1" fmla="*/ 2147483646 h 522"/>
              <a:gd name="T2" fmla="*/ 2147483646 w 720"/>
              <a:gd name="T3" fmla="*/ 2147483646 h 522"/>
              <a:gd name="T4" fmla="*/ 2147483646 w 720"/>
              <a:gd name="T5" fmla="*/ 2147483646 h 522"/>
              <a:gd name="T6" fmla="*/ 2147483646 w 720"/>
              <a:gd name="T7" fmla="*/ 0 h 52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522"/>
              <a:gd name="T14" fmla="*/ 720 w 720"/>
              <a:gd name="T15" fmla="*/ 522 h 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522">
                <a:moveTo>
                  <a:pt x="0" y="522"/>
                </a:moveTo>
                <a:cubicBezTo>
                  <a:pt x="42" y="477"/>
                  <a:pt x="66" y="324"/>
                  <a:pt x="252" y="252"/>
                </a:cubicBezTo>
                <a:cubicBezTo>
                  <a:pt x="438" y="180"/>
                  <a:pt x="468" y="240"/>
                  <a:pt x="594" y="156"/>
                </a:cubicBezTo>
                <a:cubicBezTo>
                  <a:pt x="720" y="72"/>
                  <a:pt x="679" y="33"/>
                  <a:pt x="702" y="0"/>
                </a:cubicBezTo>
              </a:path>
            </a:pathLst>
          </a:cu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40" name="Line 59"/>
          <p:cNvSpPr>
            <a:spLocks noChangeShapeType="1"/>
          </p:cNvSpPr>
          <p:nvPr/>
        </p:nvSpPr>
        <p:spPr bwMode="auto">
          <a:xfrm flipV="1">
            <a:off x="5994400" y="4352925"/>
            <a:ext cx="230188" cy="838200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41" name="Rectangle 60"/>
          <p:cNvSpPr>
            <a:spLocks noChangeArrowheads="1"/>
          </p:cNvSpPr>
          <p:nvPr/>
        </p:nvSpPr>
        <p:spPr bwMode="auto">
          <a:xfrm>
            <a:off x="7310438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2042" name="Rectangle 61"/>
          <p:cNvSpPr>
            <a:spLocks noChangeArrowheads="1"/>
          </p:cNvSpPr>
          <p:nvPr/>
        </p:nvSpPr>
        <p:spPr bwMode="auto">
          <a:xfrm>
            <a:off x="7529513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c</a:t>
            </a:r>
          </a:p>
        </p:txBody>
      </p:sp>
      <p:sp>
        <p:nvSpPr>
          <p:cNvPr id="42043" name="Rectangle 62"/>
          <p:cNvSpPr>
            <a:spLocks noChangeArrowheads="1"/>
          </p:cNvSpPr>
          <p:nvPr/>
        </p:nvSpPr>
        <p:spPr bwMode="auto">
          <a:xfrm>
            <a:off x="7091363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2044" name="Rectangle 63"/>
          <p:cNvSpPr>
            <a:spLocks noChangeArrowheads="1"/>
          </p:cNvSpPr>
          <p:nvPr/>
        </p:nvSpPr>
        <p:spPr bwMode="auto">
          <a:xfrm>
            <a:off x="6872288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42045" name="AutoShape 64"/>
          <p:cNvCxnSpPr>
            <a:cxnSpLocks noChangeShapeType="1"/>
          </p:cNvCxnSpPr>
          <p:nvPr/>
        </p:nvCxnSpPr>
        <p:spPr bwMode="auto">
          <a:xfrm>
            <a:off x="6967538" y="5181600"/>
            <a:ext cx="161925" cy="64452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46" name="Line 65"/>
          <p:cNvSpPr>
            <a:spLocks noChangeShapeType="1"/>
          </p:cNvSpPr>
          <p:nvPr/>
        </p:nvSpPr>
        <p:spPr bwMode="auto">
          <a:xfrm flipH="1" flipV="1">
            <a:off x="7383463" y="4352925"/>
            <a:ext cx="19050" cy="82867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47" name="Freeform 66"/>
          <p:cNvSpPr>
            <a:spLocks/>
          </p:cNvSpPr>
          <p:nvPr/>
        </p:nvSpPr>
        <p:spPr bwMode="auto">
          <a:xfrm>
            <a:off x="5124450" y="4362450"/>
            <a:ext cx="2076450" cy="828675"/>
          </a:xfrm>
          <a:custGeom>
            <a:avLst/>
            <a:gdLst>
              <a:gd name="T0" fmla="*/ 2147483646 w 1308"/>
              <a:gd name="T1" fmla="*/ 2147483646 h 522"/>
              <a:gd name="T2" fmla="*/ 2147483646 w 1308"/>
              <a:gd name="T3" fmla="*/ 2147483646 h 522"/>
              <a:gd name="T4" fmla="*/ 2147483646 w 1308"/>
              <a:gd name="T5" fmla="*/ 2147483646 h 522"/>
              <a:gd name="T6" fmla="*/ 0 w 1308"/>
              <a:gd name="T7" fmla="*/ 0 h 522"/>
              <a:gd name="T8" fmla="*/ 0 60000 65536"/>
              <a:gd name="T9" fmla="*/ 0 60000 65536"/>
              <a:gd name="T10" fmla="*/ 0 60000 65536"/>
              <a:gd name="T11" fmla="*/ 0 60000 65536"/>
              <a:gd name="T12" fmla="*/ 0 w 1308"/>
              <a:gd name="T13" fmla="*/ 0 h 522"/>
              <a:gd name="T14" fmla="*/ 1308 w 1308"/>
              <a:gd name="T15" fmla="*/ 522 h 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08" h="522">
                <a:moveTo>
                  <a:pt x="1308" y="522"/>
                </a:moveTo>
                <a:cubicBezTo>
                  <a:pt x="1272" y="469"/>
                  <a:pt x="1239" y="238"/>
                  <a:pt x="1080" y="204"/>
                </a:cubicBezTo>
                <a:cubicBezTo>
                  <a:pt x="936" y="114"/>
                  <a:pt x="531" y="353"/>
                  <a:pt x="354" y="318"/>
                </a:cubicBezTo>
                <a:cubicBezTo>
                  <a:pt x="177" y="283"/>
                  <a:pt x="74" y="66"/>
                  <a:pt x="0" y="0"/>
                </a:cubicBezTo>
              </a:path>
            </a:pathLst>
          </a:cu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48" name="Rectangle 67"/>
          <p:cNvSpPr>
            <a:spLocks noChangeArrowheads="1"/>
          </p:cNvSpPr>
          <p:nvPr/>
        </p:nvSpPr>
        <p:spPr bwMode="auto">
          <a:xfrm>
            <a:off x="851535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2049" name="Rectangle 68"/>
          <p:cNvSpPr>
            <a:spLocks noChangeArrowheads="1"/>
          </p:cNvSpPr>
          <p:nvPr/>
        </p:nvSpPr>
        <p:spPr bwMode="auto">
          <a:xfrm>
            <a:off x="8734425" y="5040313"/>
            <a:ext cx="31432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d</a:t>
            </a:r>
          </a:p>
        </p:txBody>
      </p:sp>
      <p:sp>
        <p:nvSpPr>
          <p:cNvPr id="42050" name="Rectangle 69"/>
          <p:cNvSpPr>
            <a:spLocks noChangeArrowheads="1"/>
          </p:cNvSpPr>
          <p:nvPr/>
        </p:nvSpPr>
        <p:spPr bwMode="auto">
          <a:xfrm>
            <a:off x="8296275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2051" name="Rectangle 70"/>
          <p:cNvSpPr>
            <a:spLocks noChangeArrowheads="1"/>
          </p:cNvSpPr>
          <p:nvPr/>
        </p:nvSpPr>
        <p:spPr bwMode="auto">
          <a:xfrm>
            <a:off x="8077200" y="5040313"/>
            <a:ext cx="219075" cy="3143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42052" name="AutoShape 71"/>
          <p:cNvCxnSpPr>
            <a:cxnSpLocks noChangeShapeType="1"/>
          </p:cNvCxnSpPr>
          <p:nvPr/>
        </p:nvCxnSpPr>
        <p:spPr bwMode="auto">
          <a:xfrm>
            <a:off x="8191499" y="5181599"/>
            <a:ext cx="161925" cy="64452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53" name="Freeform 72"/>
          <p:cNvSpPr>
            <a:spLocks/>
          </p:cNvSpPr>
          <p:nvPr/>
        </p:nvSpPr>
        <p:spPr bwMode="auto">
          <a:xfrm>
            <a:off x="7467600" y="4343400"/>
            <a:ext cx="962025" cy="847725"/>
          </a:xfrm>
          <a:custGeom>
            <a:avLst/>
            <a:gdLst>
              <a:gd name="T0" fmla="*/ 2147483646 w 606"/>
              <a:gd name="T1" fmla="*/ 2147483646 h 534"/>
              <a:gd name="T2" fmla="*/ 2147483646 w 606"/>
              <a:gd name="T3" fmla="*/ 2147483646 h 534"/>
              <a:gd name="T4" fmla="*/ 2147483646 w 606"/>
              <a:gd name="T5" fmla="*/ 2147483646 h 534"/>
              <a:gd name="T6" fmla="*/ 0 w 606"/>
              <a:gd name="T7" fmla="*/ 0 h 534"/>
              <a:gd name="T8" fmla="*/ 0 60000 65536"/>
              <a:gd name="T9" fmla="*/ 0 60000 65536"/>
              <a:gd name="T10" fmla="*/ 0 60000 65536"/>
              <a:gd name="T11" fmla="*/ 0 60000 65536"/>
              <a:gd name="T12" fmla="*/ 0 w 606"/>
              <a:gd name="T13" fmla="*/ 0 h 534"/>
              <a:gd name="T14" fmla="*/ 606 w 606"/>
              <a:gd name="T15" fmla="*/ 534 h 5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6" h="534">
                <a:moveTo>
                  <a:pt x="606" y="534"/>
                </a:moveTo>
                <a:cubicBezTo>
                  <a:pt x="606" y="534"/>
                  <a:pt x="606" y="330"/>
                  <a:pt x="531" y="282"/>
                </a:cubicBezTo>
                <a:cubicBezTo>
                  <a:pt x="456" y="234"/>
                  <a:pt x="279" y="294"/>
                  <a:pt x="207" y="237"/>
                </a:cubicBezTo>
                <a:cubicBezTo>
                  <a:pt x="135" y="180"/>
                  <a:pt x="43" y="50"/>
                  <a:pt x="0" y="0"/>
                </a:cubicBezTo>
              </a:path>
            </a:pathLst>
          </a:cu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54" name="Line 73"/>
          <p:cNvSpPr>
            <a:spLocks noChangeShapeType="1"/>
          </p:cNvSpPr>
          <p:nvPr/>
        </p:nvSpPr>
        <p:spPr bwMode="auto">
          <a:xfrm flipH="1" flipV="1">
            <a:off x="8577263" y="4352925"/>
            <a:ext cx="14287" cy="82867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2055" name="Line 74"/>
          <p:cNvSpPr>
            <a:spLocks noChangeShapeType="1"/>
          </p:cNvSpPr>
          <p:nvPr/>
        </p:nvSpPr>
        <p:spPr bwMode="auto">
          <a:xfrm>
            <a:off x="4495800" y="3048000"/>
            <a:ext cx="4552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26696" name="Rectangle 7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Edge List Structure</a:t>
            </a:r>
          </a:p>
        </p:txBody>
      </p:sp>
      <p:sp>
        <p:nvSpPr>
          <p:cNvPr id="26697" name="Rectangle 77"/>
          <p:cNvSpPr>
            <a:spLocks noGrp="1" noChangeArrowheads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 rtlCol="0">
            <a:normAutofit fontScale="92500"/>
          </a:bodyPr>
          <a:lstStyle/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>
                <a:latin typeface="Arial" charset="0"/>
                <a:cs typeface="ＭＳ Ｐゴシック" charset="0"/>
              </a:rPr>
              <a:t>Consider a graph with n vertices and m edges.</a:t>
            </a: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2400">
              <a:latin typeface="Arial" charset="0"/>
              <a:cs typeface="ＭＳ Ｐゴシック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>
                <a:latin typeface="Arial" charset="0"/>
                <a:cs typeface="ＭＳ Ｐゴシック" charset="0"/>
              </a:rPr>
              <a:t>What is the running-time for:</a:t>
            </a:r>
            <a:endParaRPr lang="en-US" sz="2400">
              <a:latin typeface="Arial" charset="0"/>
              <a:cs typeface="ＭＳ Ｐゴシック" charset="0"/>
            </a:endParaRP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>
                <a:latin typeface="Arial" charset="0"/>
              </a:rPr>
              <a:t>Returning the incident edges of a vertex?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000">
                <a:latin typeface="Arial" charset="0"/>
              </a:rPr>
              <a:t>Checking if two vertices are adjacent?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000">
                <a:latin typeface="Arial" charset="0"/>
              </a:rPr>
              <a:t>Inserting a vertex?</a:t>
            </a:r>
            <a:endParaRPr lang="en-US" sz="2000">
              <a:latin typeface="Arial" charset="0"/>
            </a:endParaRP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000">
                <a:latin typeface="Arial" charset="0"/>
              </a:rPr>
              <a:t>Inserting an edge?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000">
                <a:latin typeface="Arial" charset="0"/>
              </a:rPr>
              <a:t>Removing a vertex?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000">
                <a:latin typeface="Arial" charset="0"/>
              </a:rPr>
              <a:t>Removing an edge?</a:t>
            </a: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sz="2400">
              <a:latin typeface="Arial" charset="0"/>
              <a:cs typeface="ＭＳ Ｐゴシック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>
                <a:latin typeface="Arial" charset="0"/>
                <a:cs typeface="ＭＳ Ｐゴシック" charset="0"/>
              </a:rPr>
              <a:t>Space Usage?</a:t>
            </a:r>
            <a:endParaRPr lang="en-US" sz="2400">
              <a:latin typeface="Arial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A9DE8C4-B7FA-3D4A-9858-8F88A05493F8}"/>
              </a:ext>
            </a:extLst>
          </p:cNvPr>
          <p:cNvSpPr/>
          <p:nvPr/>
        </p:nvSpPr>
        <p:spPr>
          <a:xfrm>
            <a:off x="7624763" y="3990423"/>
            <a:ext cx="50800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1942FF-234F-B341-A315-3F5DA5BEB327}"/>
              </a:ext>
            </a:extLst>
          </p:cNvPr>
          <p:cNvSpPr/>
          <p:nvPr/>
        </p:nvSpPr>
        <p:spPr>
          <a:xfrm>
            <a:off x="5635624" y="3983645"/>
            <a:ext cx="1571625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4F7F4E0-8862-C647-B387-08A2DD26C453}"/>
              </a:ext>
            </a:extLst>
          </p:cNvPr>
          <p:cNvSpPr/>
          <p:nvPr/>
        </p:nvSpPr>
        <p:spPr>
          <a:xfrm>
            <a:off x="4221163" y="3987691"/>
            <a:ext cx="50800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10BCCB7-0E0C-2B49-8461-FF4404815DA2}"/>
              </a:ext>
            </a:extLst>
          </p:cNvPr>
          <p:cNvSpPr/>
          <p:nvPr/>
        </p:nvSpPr>
        <p:spPr>
          <a:xfrm>
            <a:off x="4513263" y="2641601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F0CF8F-376E-B145-AC7D-96ECE4855D0C}"/>
              </a:ext>
            </a:extLst>
          </p:cNvPr>
          <p:cNvSpPr/>
          <p:nvPr/>
        </p:nvSpPr>
        <p:spPr>
          <a:xfrm>
            <a:off x="4359275" y="5836382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033" name="AutoShape 4"/>
          <p:cNvCxnSpPr>
            <a:cxnSpLocks noChangeShapeType="1"/>
            <a:stCxn id="44048" idx="2"/>
            <a:endCxn id="44047" idx="6"/>
          </p:cNvCxnSpPr>
          <p:nvPr/>
        </p:nvCxnSpPr>
        <p:spPr bwMode="auto">
          <a:xfrm flipH="1">
            <a:off x="5116513" y="6096000"/>
            <a:ext cx="27336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34" name="AutoShape 5"/>
          <p:cNvCxnSpPr>
            <a:cxnSpLocks noChangeShapeType="1"/>
            <a:stCxn id="44044" idx="2"/>
            <a:endCxn id="44042" idx="6"/>
          </p:cNvCxnSpPr>
          <p:nvPr/>
        </p:nvCxnSpPr>
        <p:spPr bwMode="auto">
          <a:xfrm flipH="1">
            <a:off x="5113338" y="2895600"/>
            <a:ext cx="29400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35" name="Oval 6"/>
          <p:cNvSpPr>
            <a:spLocks noChangeArrowheads="1"/>
          </p:cNvSpPr>
          <p:nvPr/>
        </p:nvSpPr>
        <p:spPr bwMode="auto">
          <a:xfrm>
            <a:off x="5529263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44036" name="Oval 7"/>
          <p:cNvSpPr>
            <a:spLocks noChangeArrowheads="1"/>
          </p:cNvSpPr>
          <p:nvPr/>
        </p:nvSpPr>
        <p:spPr bwMode="auto">
          <a:xfrm>
            <a:off x="6440488" y="1600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44037" name="Oval 8"/>
          <p:cNvSpPr>
            <a:spLocks noChangeArrowheads="1"/>
          </p:cNvSpPr>
          <p:nvPr/>
        </p:nvSpPr>
        <p:spPr bwMode="auto">
          <a:xfrm>
            <a:off x="7358063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cxnSp>
        <p:nvCxnSpPr>
          <p:cNvPr id="44038" name="AutoShape 9"/>
          <p:cNvCxnSpPr>
            <a:cxnSpLocks noChangeShapeType="1"/>
            <a:stCxn id="44036" idx="5"/>
            <a:endCxn id="44037" idx="1"/>
          </p:cNvCxnSpPr>
          <p:nvPr/>
        </p:nvCxnSpPr>
        <p:spPr bwMode="auto">
          <a:xfrm>
            <a:off x="6700838" y="1870075"/>
            <a:ext cx="70167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39" name="AutoShape 10"/>
          <p:cNvCxnSpPr>
            <a:cxnSpLocks noChangeShapeType="1"/>
            <a:stCxn id="44036" idx="3"/>
            <a:endCxn id="44035" idx="7"/>
          </p:cNvCxnSpPr>
          <p:nvPr/>
        </p:nvCxnSpPr>
        <p:spPr bwMode="auto">
          <a:xfrm flipH="1">
            <a:off x="5789613" y="1870075"/>
            <a:ext cx="69532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40" name="Text Box 11"/>
          <p:cNvSpPr txBox="1">
            <a:spLocks noChangeArrowheads="1"/>
          </p:cNvSpPr>
          <p:nvPr/>
        </p:nvSpPr>
        <p:spPr bwMode="auto">
          <a:xfrm>
            <a:off x="5984875" y="1600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44041" name="Text Box 12"/>
          <p:cNvSpPr txBox="1">
            <a:spLocks noChangeArrowheads="1"/>
          </p:cNvSpPr>
          <p:nvPr/>
        </p:nvSpPr>
        <p:spPr bwMode="auto">
          <a:xfrm>
            <a:off x="6896100" y="1600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44042" name="Oval 13"/>
          <p:cNvSpPr>
            <a:spLocks noChangeArrowheads="1"/>
          </p:cNvSpPr>
          <p:nvPr/>
        </p:nvSpPr>
        <p:spPr bwMode="auto">
          <a:xfrm>
            <a:off x="4799013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4043" name="Oval 14"/>
          <p:cNvSpPr>
            <a:spLocks noChangeArrowheads="1"/>
          </p:cNvSpPr>
          <p:nvPr/>
        </p:nvSpPr>
        <p:spPr bwMode="auto">
          <a:xfrm>
            <a:off x="6413500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4044" name="Oval 15"/>
          <p:cNvSpPr>
            <a:spLocks noChangeArrowheads="1"/>
          </p:cNvSpPr>
          <p:nvPr/>
        </p:nvSpPr>
        <p:spPr bwMode="auto">
          <a:xfrm>
            <a:off x="8062913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4045" name="Rectangle 16"/>
          <p:cNvSpPr>
            <a:spLocks noChangeArrowheads="1"/>
          </p:cNvSpPr>
          <p:nvPr/>
        </p:nvSpPr>
        <p:spPr bwMode="auto">
          <a:xfrm>
            <a:off x="5027613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4046" name="Rectangle 17"/>
          <p:cNvSpPr>
            <a:spLocks noChangeArrowheads="1"/>
          </p:cNvSpPr>
          <p:nvPr/>
        </p:nvSpPr>
        <p:spPr bwMode="auto">
          <a:xfrm>
            <a:off x="5246688" y="5192713"/>
            <a:ext cx="31432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44047" name="Oval 18"/>
          <p:cNvSpPr>
            <a:spLocks noChangeArrowheads="1"/>
          </p:cNvSpPr>
          <p:nvPr/>
        </p:nvSpPr>
        <p:spPr bwMode="auto">
          <a:xfrm>
            <a:off x="4802188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4048" name="Oval 19"/>
          <p:cNvSpPr>
            <a:spLocks noChangeArrowheads="1"/>
          </p:cNvSpPr>
          <p:nvPr/>
        </p:nvSpPr>
        <p:spPr bwMode="auto">
          <a:xfrm>
            <a:off x="7859713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cxnSp>
        <p:nvCxnSpPr>
          <p:cNvPr id="44049" name="AutoShape 20"/>
          <p:cNvCxnSpPr>
            <a:cxnSpLocks noChangeShapeType="1"/>
            <a:endCxn id="44045" idx="2"/>
          </p:cNvCxnSpPr>
          <p:nvPr/>
        </p:nvCxnSpPr>
        <p:spPr bwMode="auto">
          <a:xfrm flipV="1">
            <a:off x="4954588" y="5648325"/>
            <a:ext cx="182562" cy="4556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0" name="AutoShape 21"/>
          <p:cNvCxnSpPr>
            <a:cxnSpLocks noChangeShapeType="1"/>
            <a:endCxn id="44086" idx="2"/>
          </p:cNvCxnSpPr>
          <p:nvPr/>
        </p:nvCxnSpPr>
        <p:spPr bwMode="auto">
          <a:xfrm flipV="1">
            <a:off x="8007350" y="5637213"/>
            <a:ext cx="234950" cy="4540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51" name="Rectangle 22"/>
          <p:cNvSpPr>
            <a:spLocks noChangeArrowheads="1"/>
          </p:cNvSpPr>
          <p:nvPr/>
        </p:nvSpPr>
        <p:spPr bwMode="auto">
          <a:xfrm>
            <a:off x="4970463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44052" name="Rectangle 23"/>
          <p:cNvSpPr>
            <a:spLocks noChangeArrowheads="1"/>
          </p:cNvSpPr>
          <p:nvPr/>
        </p:nvSpPr>
        <p:spPr bwMode="auto">
          <a:xfrm>
            <a:off x="6577013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44053" name="Rectangle 24"/>
          <p:cNvSpPr>
            <a:spLocks noChangeArrowheads="1"/>
          </p:cNvSpPr>
          <p:nvPr/>
        </p:nvSpPr>
        <p:spPr bwMode="auto">
          <a:xfrm>
            <a:off x="8218488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cxnSp>
        <p:nvCxnSpPr>
          <p:cNvPr id="44054" name="AutoShape 25"/>
          <p:cNvCxnSpPr>
            <a:cxnSpLocks noChangeShapeType="1"/>
            <a:endCxn id="44051" idx="0"/>
          </p:cNvCxnSpPr>
          <p:nvPr/>
        </p:nvCxnSpPr>
        <p:spPr bwMode="auto">
          <a:xfrm>
            <a:off x="4946650" y="2890838"/>
            <a:ext cx="180975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5" name="AutoShape 26"/>
          <p:cNvCxnSpPr>
            <a:cxnSpLocks noChangeShapeType="1"/>
            <a:endCxn id="44052" idx="0"/>
          </p:cNvCxnSpPr>
          <p:nvPr/>
        </p:nvCxnSpPr>
        <p:spPr bwMode="auto">
          <a:xfrm>
            <a:off x="6561138" y="2890838"/>
            <a:ext cx="173037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6" name="AutoShape 27"/>
          <p:cNvCxnSpPr>
            <a:cxnSpLocks noChangeShapeType="1"/>
            <a:endCxn id="44053" idx="0"/>
          </p:cNvCxnSpPr>
          <p:nvPr/>
        </p:nvCxnSpPr>
        <p:spPr bwMode="auto">
          <a:xfrm>
            <a:off x="8215313" y="2895600"/>
            <a:ext cx="160337" cy="504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57" name="Freeform 28"/>
          <p:cNvSpPr>
            <a:spLocks/>
          </p:cNvSpPr>
          <p:nvPr/>
        </p:nvSpPr>
        <p:spPr bwMode="auto">
          <a:xfrm>
            <a:off x="5118100" y="3567113"/>
            <a:ext cx="823913" cy="1747837"/>
          </a:xfrm>
          <a:custGeom>
            <a:avLst/>
            <a:gdLst>
              <a:gd name="T0" fmla="*/ 2147483646 w 519"/>
              <a:gd name="T1" fmla="*/ 2147483646 h 1101"/>
              <a:gd name="T2" fmla="*/ 2147483646 w 519"/>
              <a:gd name="T3" fmla="*/ 2147483646 h 1101"/>
              <a:gd name="T4" fmla="*/ 2147483646 w 519"/>
              <a:gd name="T5" fmla="*/ 2147483646 h 1101"/>
              <a:gd name="T6" fmla="*/ 2147483646 w 519"/>
              <a:gd name="T7" fmla="*/ 0 h 1101"/>
              <a:gd name="T8" fmla="*/ 0 60000 65536"/>
              <a:gd name="T9" fmla="*/ 0 60000 65536"/>
              <a:gd name="T10" fmla="*/ 0 60000 65536"/>
              <a:gd name="T11" fmla="*/ 0 60000 65536"/>
              <a:gd name="T12" fmla="*/ 0 w 519"/>
              <a:gd name="T13" fmla="*/ 0 h 1101"/>
              <a:gd name="T14" fmla="*/ 519 w 519"/>
              <a:gd name="T15" fmla="*/ 1101 h 110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9" h="1101">
                <a:moveTo>
                  <a:pt x="3" y="1101"/>
                </a:moveTo>
                <a:cubicBezTo>
                  <a:pt x="20" y="1032"/>
                  <a:pt x="0" y="798"/>
                  <a:pt x="108" y="687"/>
                </a:cubicBezTo>
                <a:cubicBezTo>
                  <a:pt x="216" y="576"/>
                  <a:pt x="115" y="341"/>
                  <a:pt x="183" y="227"/>
                </a:cubicBezTo>
                <a:cubicBezTo>
                  <a:pt x="251" y="113"/>
                  <a:pt x="449" y="47"/>
                  <a:pt x="519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4058" name="Rectangle 29"/>
          <p:cNvSpPr>
            <a:spLocks noChangeArrowheads="1"/>
          </p:cNvSpPr>
          <p:nvPr/>
        </p:nvSpPr>
        <p:spPr bwMode="auto">
          <a:xfrm>
            <a:off x="4656138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4059" name="Line 30"/>
          <p:cNvSpPr>
            <a:spLocks noChangeShapeType="1"/>
          </p:cNvSpPr>
          <p:nvPr/>
        </p:nvSpPr>
        <p:spPr bwMode="auto">
          <a:xfrm flipV="1">
            <a:off x="4802188" y="3048000"/>
            <a:ext cx="104775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4060" name="Rectangle 31"/>
          <p:cNvSpPr>
            <a:spLocks noChangeArrowheads="1"/>
          </p:cNvSpPr>
          <p:nvPr/>
        </p:nvSpPr>
        <p:spPr bwMode="auto">
          <a:xfrm>
            <a:off x="6278563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4061" name="Line 32"/>
          <p:cNvSpPr>
            <a:spLocks noChangeShapeType="1"/>
          </p:cNvSpPr>
          <p:nvPr/>
        </p:nvSpPr>
        <p:spPr bwMode="auto">
          <a:xfrm flipV="1">
            <a:off x="6416675" y="3038475"/>
            <a:ext cx="93663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4062" name="Rectangle 33"/>
          <p:cNvSpPr>
            <a:spLocks noChangeArrowheads="1"/>
          </p:cNvSpPr>
          <p:nvPr/>
        </p:nvSpPr>
        <p:spPr bwMode="auto">
          <a:xfrm>
            <a:off x="7908925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4063" name="Line 34"/>
          <p:cNvSpPr>
            <a:spLocks noChangeShapeType="1"/>
          </p:cNvSpPr>
          <p:nvPr/>
        </p:nvSpPr>
        <p:spPr bwMode="auto">
          <a:xfrm flipV="1">
            <a:off x="8066088" y="3033713"/>
            <a:ext cx="4445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4064" name="Rectangle 35"/>
          <p:cNvSpPr>
            <a:spLocks noChangeArrowheads="1"/>
          </p:cNvSpPr>
          <p:nvPr/>
        </p:nvSpPr>
        <p:spPr bwMode="auto">
          <a:xfrm>
            <a:off x="4808538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4065" name="Freeform 36"/>
          <p:cNvSpPr>
            <a:spLocks/>
          </p:cNvSpPr>
          <p:nvPr/>
        </p:nvSpPr>
        <p:spPr bwMode="auto">
          <a:xfrm>
            <a:off x="4632325" y="3729038"/>
            <a:ext cx="485775" cy="1581150"/>
          </a:xfrm>
          <a:custGeom>
            <a:avLst/>
            <a:gdLst>
              <a:gd name="T0" fmla="*/ 2147483646 w 306"/>
              <a:gd name="T1" fmla="*/ 2147483646 h 996"/>
              <a:gd name="T2" fmla="*/ 2147483646 w 306"/>
              <a:gd name="T3" fmla="*/ 2147483646 h 996"/>
              <a:gd name="T4" fmla="*/ 2147483646 w 306"/>
              <a:gd name="T5" fmla="*/ 0 h 996"/>
              <a:gd name="T6" fmla="*/ 0 60000 65536"/>
              <a:gd name="T7" fmla="*/ 0 60000 65536"/>
              <a:gd name="T8" fmla="*/ 0 60000 65536"/>
              <a:gd name="T9" fmla="*/ 0 w 306"/>
              <a:gd name="T10" fmla="*/ 0 h 996"/>
              <a:gd name="T11" fmla="*/ 306 w 306"/>
              <a:gd name="T12" fmla="*/ 996 h 9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6" h="996">
                <a:moveTo>
                  <a:pt x="177" y="996"/>
                </a:moveTo>
                <a:cubicBezTo>
                  <a:pt x="173" y="908"/>
                  <a:pt x="306" y="606"/>
                  <a:pt x="153" y="465"/>
                </a:cubicBezTo>
                <a:cubicBezTo>
                  <a:pt x="0" y="324"/>
                  <a:pt x="137" y="97"/>
                  <a:pt x="13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4066" name="Rectangle 37"/>
          <p:cNvSpPr>
            <a:spLocks noChangeArrowheads="1"/>
          </p:cNvSpPr>
          <p:nvPr/>
        </p:nvSpPr>
        <p:spPr bwMode="auto">
          <a:xfrm>
            <a:off x="4589463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44067" name="AutoShape 38"/>
          <p:cNvCxnSpPr>
            <a:cxnSpLocks noChangeShapeType="1"/>
            <a:endCxn id="44047" idx="1"/>
          </p:cNvCxnSpPr>
          <p:nvPr/>
        </p:nvCxnSpPr>
        <p:spPr bwMode="auto">
          <a:xfrm>
            <a:off x="4689475" y="5405438"/>
            <a:ext cx="157163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68" name="Rectangle 39"/>
          <p:cNvSpPr>
            <a:spLocks noChangeArrowheads="1"/>
          </p:cNvSpPr>
          <p:nvPr/>
        </p:nvSpPr>
        <p:spPr bwMode="auto">
          <a:xfrm>
            <a:off x="4341813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4069" name="Rectangle 40"/>
          <p:cNvSpPr>
            <a:spLocks noChangeArrowheads="1"/>
          </p:cNvSpPr>
          <p:nvPr/>
        </p:nvSpPr>
        <p:spPr bwMode="auto">
          <a:xfrm>
            <a:off x="5964238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4070" name="Rectangle 41"/>
          <p:cNvSpPr>
            <a:spLocks noChangeArrowheads="1"/>
          </p:cNvSpPr>
          <p:nvPr/>
        </p:nvSpPr>
        <p:spPr bwMode="auto">
          <a:xfrm>
            <a:off x="7594600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4071" name="Oval 42"/>
          <p:cNvSpPr>
            <a:spLocks noChangeArrowheads="1"/>
          </p:cNvSpPr>
          <p:nvPr/>
        </p:nvSpPr>
        <p:spPr bwMode="auto">
          <a:xfrm>
            <a:off x="4284663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4072" name="Oval 43"/>
          <p:cNvSpPr>
            <a:spLocks noChangeArrowheads="1"/>
          </p:cNvSpPr>
          <p:nvPr/>
        </p:nvSpPr>
        <p:spPr bwMode="auto">
          <a:xfrm>
            <a:off x="5783263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4073" name="Oval 44"/>
          <p:cNvSpPr>
            <a:spLocks noChangeArrowheads="1"/>
          </p:cNvSpPr>
          <p:nvPr/>
        </p:nvSpPr>
        <p:spPr bwMode="auto">
          <a:xfrm>
            <a:off x="6704013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4074" name="Oval 45"/>
          <p:cNvSpPr>
            <a:spLocks noChangeArrowheads="1"/>
          </p:cNvSpPr>
          <p:nvPr/>
        </p:nvSpPr>
        <p:spPr bwMode="auto">
          <a:xfrm>
            <a:off x="7694613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tx2"/>
              </a:solidFill>
              <a:latin typeface="Tahoma" charset="0"/>
            </a:endParaRPr>
          </a:p>
        </p:txBody>
      </p:sp>
      <p:cxnSp>
        <p:nvCxnSpPr>
          <p:cNvPr id="44075" name="AutoShape 46"/>
          <p:cNvCxnSpPr>
            <a:cxnSpLocks noChangeShapeType="1"/>
            <a:endCxn id="76" idx="0"/>
          </p:cNvCxnSpPr>
          <p:nvPr/>
        </p:nvCxnSpPr>
        <p:spPr bwMode="auto">
          <a:xfrm flipH="1">
            <a:off x="4475163" y="3562350"/>
            <a:ext cx="9526" cy="425341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76" name="AutoShape 47"/>
          <p:cNvCxnSpPr>
            <a:cxnSpLocks noChangeShapeType="1"/>
          </p:cNvCxnSpPr>
          <p:nvPr/>
        </p:nvCxnSpPr>
        <p:spPr bwMode="auto">
          <a:xfrm>
            <a:off x="6118225" y="3576638"/>
            <a:ext cx="0" cy="40700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77" name="AutoShape 48"/>
          <p:cNvCxnSpPr>
            <a:cxnSpLocks noChangeShapeType="1"/>
            <a:endCxn id="75" idx="0"/>
          </p:cNvCxnSpPr>
          <p:nvPr/>
        </p:nvCxnSpPr>
        <p:spPr bwMode="auto">
          <a:xfrm>
            <a:off x="7739063" y="3581400"/>
            <a:ext cx="139700" cy="409023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78" name="AutoShape 49"/>
          <p:cNvCxnSpPr>
            <a:cxnSpLocks noChangeShapeType="1"/>
            <a:stCxn id="44073" idx="2"/>
            <a:endCxn id="44072" idx="6"/>
          </p:cNvCxnSpPr>
          <p:nvPr/>
        </p:nvCxnSpPr>
        <p:spPr bwMode="auto">
          <a:xfrm flipH="1">
            <a:off x="6097588" y="4267200"/>
            <a:ext cx="596900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79" name="AutoShape 50"/>
          <p:cNvCxnSpPr>
            <a:cxnSpLocks noChangeShapeType="1"/>
            <a:endCxn id="44066" idx="0"/>
          </p:cNvCxnSpPr>
          <p:nvPr/>
        </p:nvCxnSpPr>
        <p:spPr bwMode="auto">
          <a:xfrm>
            <a:off x="4432300" y="4271963"/>
            <a:ext cx="266700" cy="911225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80" name="AutoShape 51"/>
          <p:cNvCxnSpPr>
            <a:cxnSpLocks noChangeShapeType="1"/>
          </p:cNvCxnSpPr>
          <p:nvPr/>
        </p:nvCxnSpPr>
        <p:spPr bwMode="auto">
          <a:xfrm rot="5400000">
            <a:off x="5217318" y="4463257"/>
            <a:ext cx="919163" cy="527050"/>
          </a:xfrm>
          <a:prstGeom prst="curvedConnector3">
            <a:avLst>
              <a:gd name="adj1" fmla="val 49912"/>
            </a:avLst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81" name="AutoShape 52"/>
          <p:cNvCxnSpPr>
            <a:cxnSpLocks noChangeShapeType="1"/>
          </p:cNvCxnSpPr>
          <p:nvPr/>
        </p:nvCxnSpPr>
        <p:spPr bwMode="auto">
          <a:xfrm rot="16200000" flipH="1">
            <a:off x="6835776" y="4283075"/>
            <a:ext cx="919162" cy="877887"/>
          </a:xfrm>
          <a:prstGeom prst="curvedConnector3">
            <a:avLst>
              <a:gd name="adj1" fmla="val 49912"/>
            </a:avLst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82" name="AutoShape 53"/>
          <p:cNvCxnSpPr>
            <a:cxnSpLocks noChangeShapeType="1"/>
          </p:cNvCxnSpPr>
          <p:nvPr/>
        </p:nvCxnSpPr>
        <p:spPr bwMode="auto">
          <a:xfrm rot="16200000" flipH="1">
            <a:off x="7591426" y="4522787"/>
            <a:ext cx="901700" cy="39052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83" name="Line 54"/>
          <p:cNvSpPr>
            <a:spLocks noChangeShapeType="1"/>
          </p:cNvSpPr>
          <p:nvPr/>
        </p:nvSpPr>
        <p:spPr bwMode="auto">
          <a:xfrm>
            <a:off x="4808538" y="5414963"/>
            <a:ext cx="438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4084" name="Freeform 55"/>
          <p:cNvSpPr>
            <a:spLocks/>
          </p:cNvSpPr>
          <p:nvPr/>
        </p:nvSpPr>
        <p:spPr bwMode="auto">
          <a:xfrm>
            <a:off x="5127625" y="4395788"/>
            <a:ext cx="1082675" cy="1585912"/>
          </a:xfrm>
          <a:custGeom>
            <a:avLst/>
            <a:gdLst>
              <a:gd name="T0" fmla="*/ 0 w 682"/>
              <a:gd name="T1" fmla="*/ 2147483646 h 999"/>
              <a:gd name="T2" fmla="*/ 2147483646 w 682"/>
              <a:gd name="T3" fmla="*/ 2147483646 h 999"/>
              <a:gd name="T4" fmla="*/ 2147483646 w 682"/>
              <a:gd name="T5" fmla="*/ 2147483646 h 999"/>
              <a:gd name="T6" fmla="*/ 2147483646 w 682"/>
              <a:gd name="T7" fmla="*/ 0 h 999"/>
              <a:gd name="T8" fmla="*/ 0 60000 65536"/>
              <a:gd name="T9" fmla="*/ 0 60000 65536"/>
              <a:gd name="T10" fmla="*/ 0 60000 65536"/>
              <a:gd name="T11" fmla="*/ 0 60000 65536"/>
              <a:gd name="T12" fmla="*/ 0 w 682"/>
              <a:gd name="T13" fmla="*/ 0 h 999"/>
              <a:gd name="T14" fmla="*/ 682 w 682"/>
              <a:gd name="T15" fmla="*/ 999 h 9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2" h="999">
                <a:moveTo>
                  <a:pt x="0" y="706"/>
                </a:moveTo>
                <a:cubicBezTo>
                  <a:pt x="42" y="746"/>
                  <a:pt x="147" y="999"/>
                  <a:pt x="252" y="948"/>
                </a:cubicBezTo>
                <a:cubicBezTo>
                  <a:pt x="357" y="897"/>
                  <a:pt x="578" y="557"/>
                  <a:pt x="630" y="399"/>
                </a:cubicBezTo>
                <a:cubicBezTo>
                  <a:pt x="682" y="241"/>
                  <a:pt x="575" y="83"/>
                  <a:pt x="561" y="0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4085" name="Freeform 56"/>
          <p:cNvSpPr>
            <a:spLocks/>
          </p:cNvSpPr>
          <p:nvPr/>
        </p:nvSpPr>
        <p:spPr bwMode="auto">
          <a:xfrm>
            <a:off x="4140200" y="4395788"/>
            <a:ext cx="790575" cy="1474787"/>
          </a:xfrm>
          <a:custGeom>
            <a:avLst/>
            <a:gdLst>
              <a:gd name="T0" fmla="*/ 2147483646 w 498"/>
              <a:gd name="T1" fmla="*/ 2147483646 h 929"/>
              <a:gd name="T2" fmla="*/ 2147483646 w 498"/>
              <a:gd name="T3" fmla="*/ 2147483646 h 929"/>
              <a:gd name="T4" fmla="*/ 2147483646 w 498"/>
              <a:gd name="T5" fmla="*/ 2147483646 h 929"/>
              <a:gd name="T6" fmla="*/ 2147483646 w 498"/>
              <a:gd name="T7" fmla="*/ 0 h 929"/>
              <a:gd name="T8" fmla="*/ 0 60000 65536"/>
              <a:gd name="T9" fmla="*/ 0 60000 65536"/>
              <a:gd name="T10" fmla="*/ 0 60000 65536"/>
              <a:gd name="T11" fmla="*/ 0 60000 65536"/>
              <a:gd name="T12" fmla="*/ 0 w 498"/>
              <a:gd name="T13" fmla="*/ 0 h 929"/>
              <a:gd name="T14" fmla="*/ 498 w 498"/>
              <a:gd name="T15" fmla="*/ 929 h 9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8" h="929">
                <a:moveTo>
                  <a:pt x="498" y="721"/>
                </a:moveTo>
                <a:cubicBezTo>
                  <a:pt x="468" y="747"/>
                  <a:pt x="396" y="929"/>
                  <a:pt x="319" y="879"/>
                </a:cubicBezTo>
                <a:cubicBezTo>
                  <a:pt x="242" y="829"/>
                  <a:pt x="68" y="569"/>
                  <a:pt x="34" y="423"/>
                </a:cubicBezTo>
                <a:cubicBezTo>
                  <a:pt x="0" y="277"/>
                  <a:pt x="98" y="88"/>
                  <a:pt x="115" y="0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4086" name="Rectangle 57"/>
          <p:cNvSpPr>
            <a:spLocks noChangeArrowheads="1"/>
          </p:cNvSpPr>
          <p:nvPr/>
        </p:nvSpPr>
        <p:spPr bwMode="auto">
          <a:xfrm>
            <a:off x="8132763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4087" name="Rectangle 58"/>
          <p:cNvSpPr>
            <a:spLocks noChangeArrowheads="1"/>
          </p:cNvSpPr>
          <p:nvPr/>
        </p:nvSpPr>
        <p:spPr bwMode="auto">
          <a:xfrm>
            <a:off x="8351838" y="5181600"/>
            <a:ext cx="31432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44088" name="Rectangle 59"/>
          <p:cNvSpPr>
            <a:spLocks noChangeArrowheads="1"/>
          </p:cNvSpPr>
          <p:nvPr/>
        </p:nvSpPr>
        <p:spPr bwMode="auto">
          <a:xfrm>
            <a:off x="7913688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4089" name="Rectangle 60"/>
          <p:cNvSpPr>
            <a:spLocks noChangeArrowheads="1"/>
          </p:cNvSpPr>
          <p:nvPr/>
        </p:nvSpPr>
        <p:spPr bwMode="auto">
          <a:xfrm>
            <a:off x="7694613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4090" name="Line 61"/>
          <p:cNvSpPr>
            <a:spLocks noChangeShapeType="1"/>
          </p:cNvSpPr>
          <p:nvPr/>
        </p:nvSpPr>
        <p:spPr bwMode="auto">
          <a:xfrm>
            <a:off x="7913688" y="5403850"/>
            <a:ext cx="438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4091" name="Freeform 62"/>
          <p:cNvSpPr>
            <a:spLocks/>
          </p:cNvSpPr>
          <p:nvPr/>
        </p:nvSpPr>
        <p:spPr bwMode="auto">
          <a:xfrm>
            <a:off x="6894513" y="3562350"/>
            <a:ext cx="1181100" cy="1724025"/>
          </a:xfrm>
          <a:custGeom>
            <a:avLst/>
            <a:gdLst>
              <a:gd name="T0" fmla="*/ 2147483646 w 744"/>
              <a:gd name="T1" fmla="*/ 2147483646 h 1086"/>
              <a:gd name="T2" fmla="*/ 2147483646 w 744"/>
              <a:gd name="T3" fmla="*/ 2147483646 h 1086"/>
              <a:gd name="T4" fmla="*/ 2147483646 w 744"/>
              <a:gd name="T5" fmla="*/ 2147483646 h 1086"/>
              <a:gd name="T6" fmla="*/ 0 w 744"/>
              <a:gd name="T7" fmla="*/ 0 h 1086"/>
              <a:gd name="T8" fmla="*/ 0 60000 65536"/>
              <a:gd name="T9" fmla="*/ 0 60000 65536"/>
              <a:gd name="T10" fmla="*/ 0 60000 65536"/>
              <a:gd name="T11" fmla="*/ 0 60000 65536"/>
              <a:gd name="T12" fmla="*/ 0 w 744"/>
              <a:gd name="T13" fmla="*/ 0 h 1086"/>
              <a:gd name="T14" fmla="*/ 744 w 744"/>
              <a:gd name="T15" fmla="*/ 1086 h 108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4" h="1086">
                <a:moveTo>
                  <a:pt x="714" y="1086"/>
                </a:moveTo>
                <a:cubicBezTo>
                  <a:pt x="693" y="1033"/>
                  <a:pt x="744" y="870"/>
                  <a:pt x="588" y="765"/>
                </a:cubicBezTo>
                <a:cubicBezTo>
                  <a:pt x="432" y="660"/>
                  <a:pt x="366" y="192"/>
                  <a:pt x="270" y="108"/>
                </a:cubicBezTo>
                <a:cubicBezTo>
                  <a:pt x="174" y="24"/>
                  <a:pt x="56" y="22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4092" name="Freeform 63"/>
          <p:cNvSpPr>
            <a:spLocks/>
          </p:cNvSpPr>
          <p:nvPr/>
        </p:nvSpPr>
        <p:spPr bwMode="auto">
          <a:xfrm>
            <a:off x="8251825" y="3729038"/>
            <a:ext cx="566738" cy="1557337"/>
          </a:xfrm>
          <a:custGeom>
            <a:avLst/>
            <a:gdLst>
              <a:gd name="T0" fmla="*/ 0 w 357"/>
              <a:gd name="T1" fmla="*/ 2147483646 h 981"/>
              <a:gd name="T2" fmla="*/ 2147483646 w 357"/>
              <a:gd name="T3" fmla="*/ 2147483646 h 981"/>
              <a:gd name="T4" fmla="*/ 2147483646 w 357"/>
              <a:gd name="T5" fmla="*/ 0 h 981"/>
              <a:gd name="T6" fmla="*/ 0 60000 65536"/>
              <a:gd name="T7" fmla="*/ 0 60000 65536"/>
              <a:gd name="T8" fmla="*/ 0 60000 65536"/>
              <a:gd name="T9" fmla="*/ 0 w 357"/>
              <a:gd name="T10" fmla="*/ 0 h 981"/>
              <a:gd name="T11" fmla="*/ 357 w 357"/>
              <a:gd name="T12" fmla="*/ 981 h 9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7" h="981">
                <a:moveTo>
                  <a:pt x="0" y="981"/>
                </a:moveTo>
                <a:cubicBezTo>
                  <a:pt x="59" y="894"/>
                  <a:pt x="343" y="623"/>
                  <a:pt x="357" y="459"/>
                </a:cubicBezTo>
                <a:cubicBezTo>
                  <a:pt x="319" y="294"/>
                  <a:pt x="143" y="96"/>
                  <a:pt x="87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cxnSp>
        <p:nvCxnSpPr>
          <p:cNvPr id="44093" name="AutoShape 64"/>
          <p:cNvCxnSpPr>
            <a:cxnSpLocks noChangeShapeType="1"/>
          </p:cNvCxnSpPr>
          <p:nvPr/>
        </p:nvCxnSpPr>
        <p:spPr bwMode="auto">
          <a:xfrm>
            <a:off x="7793038" y="5405438"/>
            <a:ext cx="114300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94" name="Freeform 65"/>
          <p:cNvSpPr>
            <a:spLocks/>
          </p:cNvSpPr>
          <p:nvPr/>
        </p:nvSpPr>
        <p:spPr bwMode="auto">
          <a:xfrm>
            <a:off x="6784975" y="4410075"/>
            <a:ext cx="1219200" cy="1371600"/>
          </a:xfrm>
          <a:custGeom>
            <a:avLst/>
            <a:gdLst>
              <a:gd name="T0" fmla="*/ 2147483646 w 768"/>
              <a:gd name="T1" fmla="*/ 2147483646 h 864"/>
              <a:gd name="T2" fmla="*/ 2147483646 w 768"/>
              <a:gd name="T3" fmla="*/ 2147483646 h 864"/>
              <a:gd name="T4" fmla="*/ 2147483646 w 768"/>
              <a:gd name="T5" fmla="*/ 2147483646 h 864"/>
              <a:gd name="T6" fmla="*/ 0 w 768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864"/>
              <a:gd name="T14" fmla="*/ 768 w 768"/>
              <a:gd name="T15" fmla="*/ 864 h 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864">
                <a:moveTo>
                  <a:pt x="768" y="696"/>
                </a:moveTo>
                <a:cubicBezTo>
                  <a:pt x="744" y="722"/>
                  <a:pt x="718" y="864"/>
                  <a:pt x="624" y="855"/>
                </a:cubicBezTo>
                <a:cubicBezTo>
                  <a:pt x="530" y="846"/>
                  <a:pt x="308" y="782"/>
                  <a:pt x="204" y="639"/>
                </a:cubicBezTo>
                <a:cubicBezTo>
                  <a:pt x="100" y="496"/>
                  <a:pt x="43" y="133"/>
                  <a:pt x="0" y="0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4095" name="Freeform 66"/>
          <p:cNvSpPr>
            <a:spLocks/>
          </p:cNvSpPr>
          <p:nvPr/>
        </p:nvSpPr>
        <p:spPr bwMode="auto">
          <a:xfrm>
            <a:off x="8008938" y="4262438"/>
            <a:ext cx="906462" cy="1673225"/>
          </a:xfrm>
          <a:custGeom>
            <a:avLst/>
            <a:gdLst>
              <a:gd name="T0" fmla="*/ 2147483646 w 571"/>
              <a:gd name="T1" fmla="*/ 2147483646 h 1054"/>
              <a:gd name="T2" fmla="*/ 2147483646 w 571"/>
              <a:gd name="T3" fmla="*/ 2147483646 h 1054"/>
              <a:gd name="T4" fmla="*/ 2147483646 w 571"/>
              <a:gd name="T5" fmla="*/ 2147483646 h 1054"/>
              <a:gd name="T6" fmla="*/ 0 w 571"/>
              <a:gd name="T7" fmla="*/ 0 h 1054"/>
              <a:gd name="T8" fmla="*/ 0 60000 65536"/>
              <a:gd name="T9" fmla="*/ 0 60000 65536"/>
              <a:gd name="T10" fmla="*/ 0 60000 65536"/>
              <a:gd name="T11" fmla="*/ 0 60000 65536"/>
              <a:gd name="T12" fmla="*/ 0 w 571"/>
              <a:gd name="T13" fmla="*/ 0 h 1054"/>
              <a:gd name="T14" fmla="*/ 571 w 571"/>
              <a:gd name="T15" fmla="*/ 1054 h 10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1" h="1054">
                <a:moveTo>
                  <a:pt x="144" y="801"/>
                </a:moveTo>
                <a:cubicBezTo>
                  <a:pt x="181" y="836"/>
                  <a:pt x="305" y="1054"/>
                  <a:pt x="366" y="1011"/>
                </a:cubicBezTo>
                <a:cubicBezTo>
                  <a:pt x="427" y="968"/>
                  <a:pt x="571" y="711"/>
                  <a:pt x="510" y="543"/>
                </a:cubicBezTo>
                <a:cubicBezTo>
                  <a:pt x="449" y="375"/>
                  <a:pt x="106" y="113"/>
                  <a:pt x="0" y="0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 dirty="0"/>
          </a:p>
        </p:txBody>
      </p:sp>
      <p:sp>
        <p:nvSpPr>
          <p:cNvPr id="44096" name="Line 67"/>
          <p:cNvSpPr>
            <a:spLocks noChangeShapeType="1"/>
          </p:cNvSpPr>
          <p:nvPr/>
        </p:nvSpPr>
        <p:spPr bwMode="auto">
          <a:xfrm>
            <a:off x="4362450" y="2514600"/>
            <a:ext cx="4552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28737" name="Rectangle 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Adjacency List Structure</a:t>
            </a:r>
          </a:p>
        </p:txBody>
      </p:sp>
      <p:sp>
        <p:nvSpPr>
          <p:cNvPr id="44098" name="Rectangle 70"/>
          <p:cNvSpPr>
            <a:spLocks noGrp="1" noChangeArrowheads="1"/>
          </p:cNvSpPr>
          <p:nvPr>
            <p:ph sz="half" idx="1"/>
          </p:nvPr>
        </p:nvSpPr>
        <p:spPr>
          <a:xfrm>
            <a:off x="323850" y="1268413"/>
            <a:ext cx="3790950" cy="5256212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Arial" charset="0"/>
                <a:ea typeface="ＭＳ Ｐゴシック" charset="-128"/>
                <a:cs typeface="Helvetica Neue" charset="0"/>
              </a:rPr>
              <a:t>Similar to edge list structure, with two main differences:</a:t>
            </a:r>
          </a:p>
          <a:p>
            <a:pPr eaLnBrk="1" hangingPunct="1"/>
            <a:endParaRPr lang="en-US" altLang="en-US" sz="2400" dirty="0">
              <a:latin typeface="Arial" charset="0"/>
              <a:ea typeface="ＭＳ Ｐゴシック" charset="-128"/>
              <a:cs typeface="Helvetica Neue" charset="0"/>
            </a:endParaRPr>
          </a:p>
          <a:p>
            <a:pPr eaLnBrk="1" hangingPunct="1"/>
            <a:r>
              <a:rPr lang="en-US" altLang="en-US" sz="2400" dirty="0">
                <a:latin typeface="Arial" charset="0"/>
                <a:ea typeface="ＭＳ Ｐゴシック" charset="-128"/>
                <a:cs typeface="Helvetica Neue" charset="0"/>
              </a:rPr>
              <a:t>Incidence sequence for each vertex</a:t>
            </a:r>
          </a:p>
          <a:p>
            <a:pPr lvl="1" eaLnBrk="1" hangingPunct="1"/>
            <a:r>
              <a:rPr lang="en-US" altLang="en-US" sz="2000" dirty="0">
                <a:latin typeface="Arial" charset="0"/>
                <a:ea typeface="ＭＳ Ｐゴシック" charset="-128"/>
                <a:cs typeface="Helvetica Neue" charset="0"/>
              </a:rPr>
              <a:t>sequence (list) of references to edge objects of incident edges</a:t>
            </a:r>
            <a:endParaRPr lang="en-US" altLang="en-US" sz="2200" dirty="0">
              <a:latin typeface="Arial" charset="0"/>
              <a:ea typeface="ＭＳ Ｐゴシック" charset="-128"/>
              <a:cs typeface="Helvetica Neue" charset="0"/>
            </a:endParaRPr>
          </a:p>
          <a:p>
            <a:pPr eaLnBrk="1" hangingPunct="1"/>
            <a:endParaRPr lang="en-US" altLang="en-US" sz="2400" dirty="0">
              <a:latin typeface="Arial" charset="0"/>
              <a:ea typeface="ＭＳ Ｐゴシック" charset="-128"/>
              <a:cs typeface="Helvetica Neue" charset="0"/>
            </a:endParaRPr>
          </a:p>
          <a:p>
            <a:pPr eaLnBrk="1" hangingPunct="1"/>
            <a:r>
              <a:rPr lang="en-US" altLang="en-US" sz="2400" dirty="0">
                <a:latin typeface="Arial" charset="0"/>
                <a:ea typeface="ＭＳ Ｐゴシック" charset="-128"/>
                <a:cs typeface="Helvetica Neue" charset="0"/>
              </a:rPr>
              <a:t>Augmented edge objects</a:t>
            </a:r>
          </a:p>
          <a:p>
            <a:pPr lvl="1" eaLnBrk="1" hangingPunct="1"/>
            <a:r>
              <a:rPr lang="en-US" altLang="en-US" sz="2000" dirty="0">
                <a:latin typeface="Arial" charset="0"/>
                <a:ea typeface="ＭＳ Ｐゴシック" charset="-128"/>
                <a:cs typeface="Helvetica Neue" charset="0"/>
              </a:rPr>
              <a:t>references to associated nodes in incidence sequences of end vertices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4" grpId="0" animBg="1"/>
      <p:bldP spid="76" grpId="0" animBg="1"/>
      <p:bldP spid="44071" grpId="0" animBg="1"/>
      <p:bldP spid="44072" grpId="0" animBg="1"/>
      <p:bldP spid="44073" grpId="0" animBg="1"/>
      <p:bldP spid="44074" grpId="0" animBg="1"/>
      <p:bldP spid="44084" grpId="0" animBg="1"/>
      <p:bldP spid="44085" grpId="0" animBg="1"/>
      <p:bldP spid="44094" grpId="0" animBg="1"/>
      <p:bldP spid="4409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EFA01106-E8F2-354C-9870-75BDE241CAAB}"/>
              </a:ext>
            </a:extLst>
          </p:cNvPr>
          <p:cNvSpPr/>
          <p:nvPr/>
        </p:nvSpPr>
        <p:spPr>
          <a:xfrm>
            <a:off x="7624763" y="3990423"/>
            <a:ext cx="50800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406D671-2AAF-E24B-B32E-F91936948E33}"/>
              </a:ext>
            </a:extLst>
          </p:cNvPr>
          <p:cNvSpPr/>
          <p:nvPr/>
        </p:nvSpPr>
        <p:spPr>
          <a:xfrm>
            <a:off x="5635624" y="3983645"/>
            <a:ext cx="1571625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984F7C-EBE1-C145-A1F4-58B561EB8282}"/>
              </a:ext>
            </a:extLst>
          </p:cNvPr>
          <p:cNvSpPr/>
          <p:nvPr/>
        </p:nvSpPr>
        <p:spPr>
          <a:xfrm>
            <a:off x="4221163" y="3987691"/>
            <a:ext cx="50800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11D57B5-093B-CE44-805C-DA12F9E60CA3}"/>
              </a:ext>
            </a:extLst>
          </p:cNvPr>
          <p:cNvSpPr/>
          <p:nvPr/>
        </p:nvSpPr>
        <p:spPr>
          <a:xfrm>
            <a:off x="4513263" y="2641601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266D5FD-0A09-1A42-A1F5-DD69DEEAECFE}"/>
              </a:ext>
            </a:extLst>
          </p:cNvPr>
          <p:cNvSpPr/>
          <p:nvPr/>
        </p:nvSpPr>
        <p:spPr>
          <a:xfrm>
            <a:off x="4359275" y="5836382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081" name="AutoShape 4"/>
          <p:cNvCxnSpPr>
            <a:cxnSpLocks noChangeShapeType="1"/>
            <a:stCxn id="46096" idx="2"/>
            <a:endCxn id="46095" idx="6"/>
          </p:cNvCxnSpPr>
          <p:nvPr/>
        </p:nvCxnSpPr>
        <p:spPr bwMode="auto">
          <a:xfrm flipH="1">
            <a:off x="5118100" y="6096000"/>
            <a:ext cx="27336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82" name="AutoShape 5"/>
          <p:cNvCxnSpPr>
            <a:cxnSpLocks noChangeShapeType="1"/>
            <a:stCxn id="46092" idx="2"/>
            <a:endCxn id="46090" idx="6"/>
          </p:cNvCxnSpPr>
          <p:nvPr/>
        </p:nvCxnSpPr>
        <p:spPr bwMode="auto">
          <a:xfrm flipH="1">
            <a:off x="5114925" y="2895600"/>
            <a:ext cx="29400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83" name="Oval 6"/>
          <p:cNvSpPr>
            <a:spLocks noChangeArrowheads="1"/>
          </p:cNvSpPr>
          <p:nvPr/>
        </p:nvSpPr>
        <p:spPr bwMode="auto">
          <a:xfrm>
            <a:off x="5530850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46084" name="Oval 7"/>
          <p:cNvSpPr>
            <a:spLocks noChangeArrowheads="1"/>
          </p:cNvSpPr>
          <p:nvPr/>
        </p:nvSpPr>
        <p:spPr bwMode="auto">
          <a:xfrm>
            <a:off x="6442075" y="1600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46085" name="Oval 8"/>
          <p:cNvSpPr>
            <a:spLocks noChangeArrowheads="1"/>
          </p:cNvSpPr>
          <p:nvPr/>
        </p:nvSpPr>
        <p:spPr bwMode="auto">
          <a:xfrm>
            <a:off x="7359650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cxnSp>
        <p:nvCxnSpPr>
          <p:cNvPr id="46086" name="AutoShape 9"/>
          <p:cNvCxnSpPr>
            <a:cxnSpLocks noChangeShapeType="1"/>
            <a:stCxn id="46084" idx="5"/>
            <a:endCxn id="46085" idx="1"/>
          </p:cNvCxnSpPr>
          <p:nvPr/>
        </p:nvCxnSpPr>
        <p:spPr bwMode="auto">
          <a:xfrm>
            <a:off x="6702425" y="1870075"/>
            <a:ext cx="70167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87" name="AutoShape 10"/>
          <p:cNvCxnSpPr>
            <a:cxnSpLocks noChangeShapeType="1"/>
            <a:stCxn id="46084" idx="3"/>
            <a:endCxn id="46083" idx="7"/>
          </p:cNvCxnSpPr>
          <p:nvPr/>
        </p:nvCxnSpPr>
        <p:spPr bwMode="auto">
          <a:xfrm flipH="1">
            <a:off x="5791200" y="1870075"/>
            <a:ext cx="69532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88" name="Text Box 11"/>
          <p:cNvSpPr txBox="1">
            <a:spLocks noChangeArrowheads="1"/>
          </p:cNvSpPr>
          <p:nvPr/>
        </p:nvSpPr>
        <p:spPr bwMode="auto">
          <a:xfrm>
            <a:off x="5986463" y="1600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46089" name="Text Box 12"/>
          <p:cNvSpPr txBox="1">
            <a:spLocks noChangeArrowheads="1"/>
          </p:cNvSpPr>
          <p:nvPr/>
        </p:nvSpPr>
        <p:spPr bwMode="auto">
          <a:xfrm>
            <a:off x="6897688" y="1600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46090" name="Oval 13"/>
          <p:cNvSpPr>
            <a:spLocks noChangeArrowheads="1"/>
          </p:cNvSpPr>
          <p:nvPr/>
        </p:nvSpPr>
        <p:spPr bwMode="auto">
          <a:xfrm>
            <a:off x="4800600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6091" name="Oval 14"/>
          <p:cNvSpPr>
            <a:spLocks noChangeArrowheads="1"/>
          </p:cNvSpPr>
          <p:nvPr/>
        </p:nvSpPr>
        <p:spPr bwMode="auto">
          <a:xfrm>
            <a:off x="6415088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6092" name="Oval 15"/>
          <p:cNvSpPr>
            <a:spLocks noChangeArrowheads="1"/>
          </p:cNvSpPr>
          <p:nvPr/>
        </p:nvSpPr>
        <p:spPr bwMode="auto">
          <a:xfrm>
            <a:off x="8064500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6093" name="Rectangle 16"/>
          <p:cNvSpPr>
            <a:spLocks noChangeArrowheads="1"/>
          </p:cNvSpPr>
          <p:nvPr/>
        </p:nvSpPr>
        <p:spPr bwMode="auto">
          <a:xfrm>
            <a:off x="5029200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6094" name="Rectangle 17"/>
          <p:cNvSpPr>
            <a:spLocks noChangeArrowheads="1"/>
          </p:cNvSpPr>
          <p:nvPr/>
        </p:nvSpPr>
        <p:spPr bwMode="auto">
          <a:xfrm>
            <a:off x="5248275" y="5192713"/>
            <a:ext cx="31432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46095" name="Oval 18"/>
          <p:cNvSpPr>
            <a:spLocks noChangeArrowheads="1"/>
          </p:cNvSpPr>
          <p:nvPr/>
        </p:nvSpPr>
        <p:spPr bwMode="auto">
          <a:xfrm>
            <a:off x="4803775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6096" name="Oval 19"/>
          <p:cNvSpPr>
            <a:spLocks noChangeArrowheads="1"/>
          </p:cNvSpPr>
          <p:nvPr/>
        </p:nvSpPr>
        <p:spPr bwMode="auto">
          <a:xfrm>
            <a:off x="7861300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cxnSp>
        <p:nvCxnSpPr>
          <p:cNvPr id="46097" name="AutoShape 20"/>
          <p:cNvCxnSpPr>
            <a:cxnSpLocks noChangeShapeType="1"/>
            <a:endCxn id="46093" idx="2"/>
          </p:cNvCxnSpPr>
          <p:nvPr/>
        </p:nvCxnSpPr>
        <p:spPr bwMode="auto">
          <a:xfrm flipV="1">
            <a:off x="4956175" y="5648325"/>
            <a:ext cx="182563" cy="4556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8" name="AutoShape 21"/>
          <p:cNvCxnSpPr>
            <a:cxnSpLocks noChangeShapeType="1"/>
            <a:endCxn id="46134" idx="2"/>
          </p:cNvCxnSpPr>
          <p:nvPr/>
        </p:nvCxnSpPr>
        <p:spPr bwMode="auto">
          <a:xfrm flipV="1">
            <a:off x="8008938" y="5637213"/>
            <a:ext cx="234950" cy="4540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9" name="Rectangle 22"/>
          <p:cNvSpPr>
            <a:spLocks noChangeArrowheads="1"/>
          </p:cNvSpPr>
          <p:nvPr/>
        </p:nvSpPr>
        <p:spPr bwMode="auto">
          <a:xfrm>
            <a:off x="497205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46100" name="Rectangle 23"/>
          <p:cNvSpPr>
            <a:spLocks noChangeArrowheads="1"/>
          </p:cNvSpPr>
          <p:nvPr/>
        </p:nvSpPr>
        <p:spPr bwMode="auto">
          <a:xfrm>
            <a:off x="657860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46101" name="Rectangle 24"/>
          <p:cNvSpPr>
            <a:spLocks noChangeArrowheads="1"/>
          </p:cNvSpPr>
          <p:nvPr/>
        </p:nvSpPr>
        <p:spPr bwMode="auto">
          <a:xfrm>
            <a:off x="8220075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cxnSp>
        <p:nvCxnSpPr>
          <p:cNvPr id="46102" name="AutoShape 25"/>
          <p:cNvCxnSpPr>
            <a:cxnSpLocks noChangeShapeType="1"/>
            <a:endCxn id="46099" idx="0"/>
          </p:cNvCxnSpPr>
          <p:nvPr/>
        </p:nvCxnSpPr>
        <p:spPr bwMode="auto">
          <a:xfrm>
            <a:off x="4948238" y="2890838"/>
            <a:ext cx="180975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3" name="AutoShape 26"/>
          <p:cNvCxnSpPr>
            <a:cxnSpLocks noChangeShapeType="1"/>
            <a:endCxn id="46100" idx="0"/>
          </p:cNvCxnSpPr>
          <p:nvPr/>
        </p:nvCxnSpPr>
        <p:spPr bwMode="auto">
          <a:xfrm>
            <a:off x="6562725" y="2890838"/>
            <a:ext cx="173038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4" name="AutoShape 27"/>
          <p:cNvCxnSpPr>
            <a:cxnSpLocks noChangeShapeType="1"/>
            <a:endCxn id="46101" idx="0"/>
          </p:cNvCxnSpPr>
          <p:nvPr/>
        </p:nvCxnSpPr>
        <p:spPr bwMode="auto">
          <a:xfrm>
            <a:off x="8216900" y="2895600"/>
            <a:ext cx="160338" cy="504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05" name="Freeform 28"/>
          <p:cNvSpPr>
            <a:spLocks/>
          </p:cNvSpPr>
          <p:nvPr/>
        </p:nvSpPr>
        <p:spPr bwMode="auto">
          <a:xfrm>
            <a:off x="5119688" y="3567113"/>
            <a:ext cx="823912" cy="1747837"/>
          </a:xfrm>
          <a:custGeom>
            <a:avLst/>
            <a:gdLst>
              <a:gd name="T0" fmla="*/ 2147483646 w 519"/>
              <a:gd name="T1" fmla="*/ 2147483646 h 1101"/>
              <a:gd name="T2" fmla="*/ 2147483646 w 519"/>
              <a:gd name="T3" fmla="*/ 2147483646 h 1101"/>
              <a:gd name="T4" fmla="*/ 2147483646 w 519"/>
              <a:gd name="T5" fmla="*/ 2147483646 h 1101"/>
              <a:gd name="T6" fmla="*/ 2147483646 w 519"/>
              <a:gd name="T7" fmla="*/ 0 h 1101"/>
              <a:gd name="T8" fmla="*/ 0 60000 65536"/>
              <a:gd name="T9" fmla="*/ 0 60000 65536"/>
              <a:gd name="T10" fmla="*/ 0 60000 65536"/>
              <a:gd name="T11" fmla="*/ 0 60000 65536"/>
              <a:gd name="T12" fmla="*/ 0 w 519"/>
              <a:gd name="T13" fmla="*/ 0 h 1101"/>
              <a:gd name="T14" fmla="*/ 519 w 519"/>
              <a:gd name="T15" fmla="*/ 1101 h 110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9" h="1101">
                <a:moveTo>
                  <a:pt x="3" y="1101"/>
                </a:moveTo>
                <a:cubicBezTo>
                  <a:pt x="20" y="1032"/>
                  <a:pt x="0" y="798"/>
                  <a:pt x="108" y="687"/>
                </a:cubicBezTo>
                <a:cubicBezTo>
                  <a:pt x="216" y="576"/>
                  <a:pt x="115" y="341"/>
                  <a:pt x="183" y="227"/>
                </a:cubicBezTo>
                <a:cubicBezTo>
                  <a:pt x="251" y="113"/>
                  <a:pt x="449" y="47"/>
                  <a:pt x="519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06" name="Rectangle 29"/>
          <p:cNvSpPr>
            <a:spLocks noChangeArrowheads="1"/>
          </p:cNvSpPr>
          <p:nvPr/>
        </p:nvSpPr>
        <p:spPr bwMode="auto">
          <a:xfrm>
            <a:off x="4657725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6107" name="Line 30"/>
          <p:cNvSpPr>
            <a:spLocks noChangeShapeType="1"/>
          </p:cNvSpPr>
          <p:nvPr/>
        </p:nvSpPr>
        <p:spPr bwMode="auto">
          <a:xfrm flipV="1">
            <a:off x="4803775" y="3048000"/>
            <a:ext cx="104775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08" name="Rectangle 31"/>
          <p:cNvSpPr>
            <a:spLocks noChangeArrowheads="1"/>
          </p:cNvSpPr>
          <p:nvPr/>
        </p:nvSpPr>
        <p:spPr bwMode="auto">
          <a:xfrm>
            <a:off x="628015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6109" name="Line 32"/>
          <p:cNvSpPr>
            <a:spLocks noChangeShapeType="1"/>
          </p:cNvSpPr>
          <p:nvPr/>
        </p:nvSpPr>
        <p:spPr bwMode="auto">
          <a:xfrm flipV="1">
            <a:off x="6418263" y="3038475"/>
            <a:ext cx="93662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10" name="Rectangle 33"/>
          <p:cNvSpPr>
            <a:spLocks noChangeArrowheads="1"/>
          </p:cNvSpPr>
          <p:nvPr/>
        </p:nvSpPr>
        <p:spPr bwMode="auto">
          <a:xfrm>
            <a:off x="7910513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6111" name="Line 34"/>
          <p:cNvSpPr>
            <a:spLocks noChangeShapeType="1"/>
          </p:cNvSpPr>
          <p:nvPr/>
        </p:nvSpPr>
        <p:spPr bwMode="auto">
          <a:xfrm flipV="1">
            <a:off x="8067675" y="3033713"/>
            <a:ext cx="4445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12" name="Rectangle 35"/>
          <p:cNvSpPr>
            <a:spLocks noChangeArrowheads="1"/>
          </p:cNvSpPr>
          <p:nvPr/>
        </p:nvSpPr>
        <p:spPr bwMode="auto">
          <a:xfrm>
            <a:off x="4810125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6113" name="Freeform 36"/>
          <p:cNvSpPr>
            <a:spLocks/>
          </p:cNvSpPr>
          <p:nvPr/>
        </p:nvSpPr>
        <p:spPr bwMode="auto">
          <a:xfrm>
            <a:off x="4633913" y="3729038"/>
            <a:ext cx="485775" cy="1581150"/>
          </a:xfrm>
          <a:custGeom>
            <a:avLst/>
            <a:gdLst>
              <a:gd name="T0" fmla="*/ 2147483646 w 306"/>
              <a:gd name="T1" fmla="*/ 2147483646 h 996"/>
              <a:gd name="T2" fmla="*/ 2147483646 w 306"/>
              <a:gd name="T3" fmla="*/ 2147483646 h 996"/>
              <a:gd name="T4" fmla="*/ 2147483646 w 306"/>
              <a:gd name="T5" fmla="*/ 0 h 996"/>
              <a:gd name="T6" fmla="*/ 0 60000 65536"/>
              <a:gd name="T7" fmla="*/ 0 60000 65536"/>
              <a:gd name="T8" fmla="*/ 0 60000 65536"/>
              <a:gd name="T9" fmla="*/ 0 w 306"/>
              <a:gd name="T10" fmla="*/ 0 h 996"/>
              <a:gd name="T11" fmla="*/ 306 w 306"/>
              <a:gd name="T12" fmla="*/ 996 h 9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6" h="996">
                <a:moveTo>
                  <a:pt x="177" y="996"/>
                </a:moveTo>
                <a:cubicBezTo>
                  <a:pt x="173" y="908"/>
                  <a:pt x="306" y="606"/>
                  <a:pt x="153" y="465"/>
                </a:cubicBezTo>
                <a:cubicBezTo>
                  <a:pt x="0" y="324"/>
                  <a:pt x="137" y="97"/>
                  <a:pt x="13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14" name="Rectangle 37"/>
          <p:cNvSpPr>
            <a:spLocks noChangeArrowheads="1"/>
          </p:cNvSpPr>
          <p:nvPr/>
        </p:nvSpPr>
        <p:spPr bwMode="auto">
          <a:xfrm>
            <a:off x="4591050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46115" name="AutoShape 38"/>
          <p:cNvCxnSpPr>
            <a:cxnSpLocks noChangeShapeType="1"/>
            <a:endCxn id="46095" idx="1"/>
          </p:cNvCxnSpPr>
          <p:nvPr/>
        </p:nvCxnSpPr>
        <p:spPr bwMode="auto">
          <a:xfrm>
            <a:off x="4691063" y="5405438"/>
            <a:ext cx="157162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16" name="Rectangle 39"/>
          <p:cNvSpPr>
            <a:spLocks noChangeArrowheads="1"/>
          </p:cNvSpPr>
          <p:nvPr/>
        </p:nvSpPr>
        <p:spPr bwMode="auto">
          <a:xfrm>
            <a:off x="434340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6117" name="Rectangle 40"/>
          <p:cNvSpPr>
            <a:spLocks noChangeArrowheads="1"/>
          </p:cNvSpPr>
          <p:nvPr/>
        </p:nvSpPr>
        <p:spPr bwMode="auto">
          <a:xfrm>
            <a:off x="5965825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6118" name="Rectangle 41"/>
          <p:cNvSpPr>
            <a:spLocks noChangeArrowheads="1"/>
          </p:cNvSpPr>
          <p:nvPr/>
        </p:nvSpPr>
        <p:spPr bwMode="auto">
          <a:xfrm>
            <a:off x="7596188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6119" name="Oval 42"/>
          <p:cNvSpPr>
            <a:spLocks noChangeArrowheads="1"/>
          </p:cNvSpPr>
          <p:nvPr/>
        </p:nvSpPr>
        <p:spPr bwMode="auto">
          <a:xfrm>
            <a:off x="4286250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6120" name="Oval 43"/>
          <p:cNvSpPr>
            <a:spLocks noChangeArrowheads="1"/>
          </p:cNvSpPr>
          <p:nvPr/>
        </p:nvSpPr>
        <p:spPr bwMode="auto">
          <a:xfrm>
            <a:off x="5784850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6121" name="Oval 44"/>
          <p:cNvSpPr>
            <a:spLocks noChangeArrowheads="1"/>
          </p:cNvSpPr>
          <p:nvPr/>
        </p:nvSpPr>
        <p:spPr bwMode="auto">
          <a:xfrm>
            <a:off x="6705600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46122" name="Oval 45"/>
          <p:cNvSpPr>
            <a:spLocks noChangeArrowheads="1"/>
          </p:cNvSpPr>
          <p:nvPr/>
        </p:nvSpPr>
        <p:spPr bwMode="auto">
          <a:xfrm>
            <a:off x="7696200" y="4114800"/>
            <a:ext cx="304800" cy="3048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tx2"/>
              </a:solidFill>
              <a:latin typeface="Tahoma" charset="0"/>
            </a:endParaRPr>
          </a:p>
        </p:txBody>
      </p:sp>
      <p:cxnSp>
        <p:nvCxnSpPr>
          <p:cNvPr id="46123" name="AutoShape 46"/>
          <p:cNvCxnSpPr>
            <a:cxnSpLocks noChangeShapeType="1"/>
            <a:endCxn id="70" idx="0"/>
          </p:cNvCxnSpPr>
          <p:nvPr/>
        </p:nvCxnSpPr>
        <p:spPr bwMode="auto">
          <a:xfrm flipH="1">
            <a:off x="4475163" y="3562350"/>
            <a:ext cx="11114" cy="425341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24" name="AutoShape 47"/>
          <p:cNvCxnSpPr>
            <a:cxnSpLocks noChangeShapeType="1"/>
          </p:cNvCxnSpPr>
          <p:nvPr/>
        </p:nvCxnSpPr>
        <p:spPr bwMode="auto">
          <a:xfrm flipH="1">
            <a:off x="6119813" y="3576638"/>
            <a:ext cx="1" cy="40700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25" name="AutoShape 48"/>
          <p:cNvCxnSpPr>
            <a:cxnSpLocks noChangeShapeType="1"/>
            <a:endCxn id="68" idx="0"/>
          </p:cNvCxnSpPr>
          <p:nvPr/>
        </p:nvCxnSpPr>
        <p:spPr bwMode="auto">
          <a:xfrm>
            <a:off x="7740650" y="3581400"/>
            <a:ext cx="138113" cy="409023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26" name="AutoShape 49"/>
          <p:cNvCxnSpPr>
            <a:cxnSpLocks noChangeShapeType="1"/>
            <a:stCxn id="46121" idx="2"/>
            <a:endCxn id="46120" idx="6"/>
          </p:cNvCxnSpPr>
          <p:nvPr/>
        </p:nvCxnSpPr>
        <p:spPr bwMode="auto">
          <a:xfrm flipH="1">
            <a:off x="6099175" y="4267200"/>
            <a:ext cx="596900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27" name="AutoShape 50"/>
          <p:cNvCxnSpPr>
            <a:cxnSpLocks noChangeShapeType="1"/>
            <a:endCxn id="46114" idx="0"/>
          </p:cNvCxnSpPr>
          <p:nvPr/>
        </p:nvCxnSpPr>
        <p:spPr bwMode="auto">
          <a:xfrm>
            <a:off x="4433888" y="4271963"/>
            <a:ext cx="266700" cy="911225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28" name="AutoShape 51"/>
          <p:cNvCxnSpPr>
            <a:cxnSpLocks noChangeShapeType="1"/>
          </p:cNvCxnSpPr>
          <p:nvPr/>
        </p:nvCxnSpPr>
        <p:spPr bwMode="auto">
          <a:xfrm rot="5400000">
            <a:off x="5218906" y="4463257"/>
            <a:ext cx="919163" cy="527050"/>
          </a:xfrm>
          <a:prstGeom prst="curvedConnector3">
            <a:avLst>
              <a:gd name="adj1" fmla="val 49912"/>
            </a:avLst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29" name="AutoShape 52"/>
          <p:cNvCxnSpPr>
            <a:cxnSpLocks noChangeShapeType="1"/>
          </p:cNvCxnSpPr>
          <p:nvPr/>
        </p:nvCxnSpPr>
        <p:spPr bwMode="auto">
          <a:xfrm rot="16200000" flipH="1">
            <a:off x="6837363" y="4283075"/>
            <a:ext cx="919162" cy="877888"/>
          </a:xfrm>
          <a:prstGeom prst="curvedConnector3">
            <a:avLst>
              <a:gd name="adj1" fmla="val 49912"/>
            </a:avLst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30" name="AutoShape 53"/>
          <p:cNvCxnSpPr>
            <a:cxnSpLocks noChangeShapeType="1"/>
          </p:cNvCxnSpPr>
          <p:nvPr/>
        </p:nvCxnSpPr>
        <p:spPr bwMode="auto">
          <a:xfrm rot="16200000" flipH="1">
            <a:off x="7593013" y="4522787"/>
            <a:ext cx="901700" cy="39052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31" name="Line 54"/>
          <p:cNvSpPr>
            <a:spLocks noChangeShapeType="1"/>
          </p:cNvSpPr>
          <p:nvPr/>
        </p:nvSpPr>
        <p:spPr bwMode="auto">
          <a:xfrm>
            <a:off x="4810125" y="5414963"/>
            <a:ext cx="438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32" name="Freeform 55"/>
          <p:cNvSpPr>
            <a:spLocks/>
          </p:cNvSpPr>
          <p:nvPr/>
        </p:nvSpPr>
        <p:spPr bwMode="auto">
          <a:xfrm>
            <a:off x="5129213" y="4395788"/>
            <a:ext cx="1082675" cy="1585912"/>
          </a:xfrm>
          <a:custGeom>
            <a:avLst/>
            <a:gdLst>
              <a:gd name="T0" fmla="*/ 0 w 682"/>
              <a:gd name="T1" fmla="*/ 2147483646 h 999"/>
              <a:gd name="T2" fmla="*/ 2147483646 w 682"/>
              <a:gd name="T3" fmla="*/ 2147483646 h 999"/>
              <a:gd name="T4" fmla="*/ 2147483646 w 682"/>
              <a:gd name="T5" fmla="*/ 2147483646 h 999"/>
              <a:gd name="T6" fmla="*/ 2147483646 w 682"/>
              <a:gd name="T7" fmla="*/ 0 h 999"/>
              <a:gd name="T8" fmla="*/ 0 60000 65536"/>
              <a:gd name="T9" fmla="*/ 0 60000 65536"/>
              <a:gd name="T10" fmla="*/ 0 60000 65536"/>
              <a:gd name="T11" fmla="*/ 0 60000 65536"/>
              <a:gd name="T12" fmla="*/ 0 w 682"/>
              <a:gd name="T13" fmla="*/ 0 h 999"/>
              <a:gd name="T14" fmla="*/ 682 w 682"/>
              <a:gd name="T15" fmla="*/ 999 h 9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2" h="999">
                <a:moveTo>
                  <a:pt x="0" y="706"/>
                </a:moveTo>
                <a:cubicBezTo>
                  <a:pt x="42" y="746"/>
                  <a:pt x="147" y="999"/>
                  <a:pt x="252" y="948"/>
                </a:cubicBezTo>
                <a:cubicBezTo>
                  <a:pt x="357" y="897"/>
                  <a:pt x="578" y="557"/>
                  <a:pt x="630" y="399"/>
                </a:cubicBezTo>
                <a:cubicBezTo>
                  <a:pt x="682" y="241"/>
                  <a:pt x="575" y="83"/>
                  <a:pt x="561" y="0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33" name="Freeform 56"/>
          <p:cNvSpPr>
            <a:spLocks/>
          </p:cNvSpPr>
          <p:nvPr/>
        </p:nvSpPr>
        <p:spPr bwMode="auto">
          <a:xfrm>
            <a:off x="4141788" y="4395788"/>
            <a:ext cx="790575" cy="1474787"/>
          </a:xfrm>
          <a:custGeom>
            <a:avLst/>
            <a:gdLst>
              <a:gd name="T0" fmla="*/ 2147483646 w 498"/>
              <a:gd name="T1" fmla="*/ 2147483646 h 929"/>
              <a:gd name="T2" fmla="*/ 2147483646 w 498"/>
              <a:gd name="T3" fmla="*/ 2147483646 h 929"/>
              <a:gd name="T4" fmla="*/ 2147483646 w 498"/>
              <a:gd name="T5" fmla="*/ 2147483646 h 929"/>
              <a:gd name="T6" fmla="*/ 2147483646 w 498"/>
              <a:gd name="T7" fmla="*/ 0 h 929"/>
              <a:gd name="T8" fmla="*/ 0 60000 65536"/>
              <a:gd name="T9" fmla="*/ 0 60000 65536"/>
              <a:gd name="T10" fmla="*/ 0 60000 65536"/>
              <a:gd name="T11" fmla="*/ 0 60000 65536"/>
              <a:gd name="T12" fmla="*/ 0 w 498"/>
              <a:gd name="T13" fmla="*/ 0 h 929"/>
              <a:gd name="T14" fmla="*/ 498 w 498"/>
              <a:gd name="T15" fmla="*/ 929 h 9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8" h="929">
                <a:moveTo>
                  <a:pt x="498" y="721"/>
                </a:moveTo>
                <a:cubicBezTo>
                  <a:pt x="468" y="747"/>
                  <a:pt x="396" y="929"/>
                  <a:pt x="319" y="879"/>
                </a:cubicBezTo>
                <a:cubicBezTo>
                  <a:pt x="242" y="829"/>
                  <a:pt x="68" y="569"/>
                  <a:pt x="34" y="423"/>
                </a:cubicBezTo>
                <a:cubicBezTo>
                  <a:pt x="0" y="277"/>
                  <a:pt x="98" y="88"/>
                  <a:pt x="115" y="0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34" name="Rectangle 57"/>
          <p:cNvSpPr>
            <a:spLocks noChangeArrowheads="1"/>
          </p:cNvSpPr>
          <p:nvPr/>
        </p:nvSpPr>
        <p:spPr bwMode="auto">
          <a:xfrm>
            <a:off x="8134350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6135" name="Rectangle 58"/>
          <p:cNvSpPr>
            <a:spLocks noChangeArrowheads="1"/>
          </p:cNvSpPr>
          <p:nvPr/>
        </p:nvSpPr>
        <p:spPr bwMode="auto">
          <a:xfrm>
            <a:off x="8353425" y="5181600"/>
            <a:ext cx="31432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46136" name="Rectangle 59"/>
          <p:cNvSpPr>
            <a:spLocks noChangeArrowheads="1"/>
          </p:cNvSpPr>
          <p:nvPr/>
        </p:nvSpPr>
        <p:spPr bwMode="auto">
          <a:xfrm>
            <a:off x="7915275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6137" name="Rectangle 60"/>
          <p:cNvSpPr>
            <a:spLocks noChangeArrowheads="1"/>
          </p:cNvSpPr>
          <p:nvPr/>
        </p:nvSpPr>
        <p:spPr bwMode="auto">
          <a:xfrm>
            <a:off x="7696200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6138" name="Line 61"/>
          <p:cNvSpPr>
            <a:spLocks noChangeShapeType="1"/>
          </p:cNvSpPr>
          <p:nvPr/>
        </p:nvSpPr>
        <p:spPr bwMode="auto">
          <a:xfrm>
            <a:off x="7915275" y="5403850"/>
            <a:ext cx="438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39" name="Freeform 62"/>
          <p:cNvSpPr>
            <a:spLocks/>
          </p:cNvSpPr>
          <p:nvPr/>
        </p:nvSpPr>
        <p:spPr bwMode="auto">
          <a:xfrm>
            <a:off x="6896100" y="3562350"/>
            <a:ext cx="1181100" cy="1724025"/>
          </a:xfrm>
          <a:custGeom>
            <a:avLst/>
            <a:gdLst>
              <a:gd name="T0" fmla="*/ 2147483646 w 744"/>
              <a:gd name="T1" fmla="*/ 2147483646 h 1086"/>
              <a:gd name="T2" fmla="*/ 2147483646 w 744"/>
              <a:gd name="T3" fmla="*/ 2147483646 h 1086"/>
              <a:gd name="T4" fmla="*/ 2147483646 w 744"/>
              <a:gd name="T5" fmla="*/ 2147483646 h 1086"/>
              <a:gd name="T6" fmla="*/ 0 w 744"/>
              <a:gd name="T7" fmla="*/ 0 h 1086"/>
              <a:gd name="T8" fmla="*/ 0 60000 65536"/>
              <a:gd name="T9" fmla="*/ 0 60000 65536"/>
              <a:gd name="T10" fmla="*/ 0 60000 65536"/>
              <a:gd name="T11" fmla="*/ 0 60000 65536"/>
              <a:gd name="T12" fmla="*/ 0 w 744"/>
              <a:gd name="T13" fmla="*/ 0 h 1086"/>
              <a:gd name="T14" fmla="*/ 744 w 744"/>
              <a:gd name="T15" fmla="*/ 1086 h 108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4" h="1086">
                <a:moveTo>
                  <a:pt x="714" y="1086"/>
                </a:moveTo>
                <a:cubicBezTo>
                  <a:pt x="693" y="1033"/>
                  <a:pt x="744" y="870"/>
                  <a:pt x="588" y="765"/>
                </a:cubicBezTo>
                <a:cubicBezTo>
                  <a:pt x="432" y="660"/>
                  <a:pt x="366" y="192"/>
                  <a:pt x="270" y="108"/>
                </a:cubicBezTo>
                <a:cubicBezTo>
                  <a:pt x="174" y="24"/>
                  <a:pt x="56" y="22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40" name="Freeform 63"/>
          <p:cNvSpPr>
            <a:spLocks/>
          </p:cNvSpPr>
          <p:nvPr/>
        </p:nvSpPr>
        <p:spPr bwMode="auto">
          <a:xfrm>
            <a:off x="8253413" y="3729038"/>
            <a:ext cx="566737" cy="1557337"/>
          </a:xfrm>
          <a:custGeom>
            <a:avLst/>
            <a:gdLst>
              <a:gd name="T0" fmla="*/ 0 w 357"/>
              <a:gd name="T1" fmla="*/ 2147483646 h 981"/>
              <a:gd name="T2" fmla="*/ 2147483646 w 357"/>
              <a:gd name="T3" fmla="*/ 2147483646 h 981"/>
              <a:gd name="T4" fmla="*/ 2147483646 w 357"/>
              <a:gd name="T5" fmla="*/ 0 h 981"/>
              <a:gd name="T6" fmla="*/ 0 60000 65536"/>
              <a:gd name="T7" fmla="*/ 0 60000 65536"/>
              <a:gd name="T8" fmla="*/ 0 60000 65536"/>
              <a:gd name="T9" fmla="*/ 0 w 357"/>
              <a:gd name="T10" fmla="*/ 0 h 981"/>
              <a:gd name="T11" fmla="*/ 357 w 357"/>
              <a:gd name="T12" fmla="*/ 981 h 9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7" h="981">
                <a:moveTo>
                  <a:pt x="0" y="981"/>
                </a:moveTo>
                <a:cubicBezTo>
                  <a:pt x="59" y="894"/>
                  <a:pt x="343" y="623"/>
                  <a:pt x="357" y="459"/>
                </a:cubicBezTo>
                <a:cubicBezTo>
                  <a:pt x="319" y="294"/>
                  <a:pt x="143" y="96"/>
                  <a:pt x="87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cxnSp>
        <p:nvCxnSpPr>
          <p:cNvPr id="46141" name="AutoShape 64"/>
          <p:cNvCxnSpPr>
            <a:cxnSpLocks noChangeShapeType="1"/>
          </p:cNvCxnSpPr>
          <p:nvPr/>
        </p:nvCxnSpPr>
        <p:spPr bwMode="auto">
          <a:xfrm>
            <a:off x="7794625" y="5405438"/>
            <a:ext cx="114300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42" name="Freeform 65"/>
          <p:cNvSpPr>
            <a:spLocks/>
          </p:cNvSpPr>
          <p:nvPr/>
        </p:nvSpPr>
        <p:spPr bwMode="auto">
          <a:xfrm>
            <a:off x="6786563" y="4410075"/>
            <a:ext cx="1219200" cy="1371600"/>
          </a:xfrm>
          <a:custGeom>
            <a:avLst/>
            <a:gdLst>
              <a:gd name="T0" fmla="*/ 2147483646 w 768"/>
              <a:gd name="T1" fmla="*/ 2147483646 h 864"/>
              <a:gd name="T2" fmla="*/ 2147483646 w 768"/>
              <a:gd name="T3" fmla="*/ 2147483646 h 864"/>
              <a:gd name="T4" fmla="*/ 2147483646 w 768"/>
              <a:gd name="T5" fmla="*/ 2147483646 h 864"/>
              <a:gd name="T6" fmla="*/ 0 w 768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864"/>
              <a:gd name="T14" fmla="*/ 768 w 768"/>
              <a:gd name="T15" fmla="*/ 864 h 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864">
                <a:moveTo>
                  <a:pt x="768" y="696"/>
                </a:moveTo>
                <a:cubicBezTo>
                  <a:pt x="744" y="722"/>
                  <a:pt x="718" y="864"/>
                  <a:pt x="624" y="855"/>
                </a:cubicBezTo>
                <a:cubicBezTo>
                  <a:pt x="530" y="846"/>
                  <a:pt x="308" y="782"/>
                  <a:pt x="204" y="639"/>
                </a:cubicBezTo>
                <a:cubicBezTo>
                  <a:pt x="100" y="496"/>
                  <a:pt x="43" y="133"/>
                  <a:pt x="0" y="0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43" name="Freeform 66"/>
          <p:cNvSpPr>
            <a:spLocks/>
          </p:cNvSpPr>
          <p:nvPr/>
        </p:nvSpPr>
        <p:spPr bwMode="auto">
          <a:xfrm>
            <a:off x="8010525" y="4262438"/>
            <a:ext cx="906463" cy="1673225"/>
          </a:xfrm>
          <a:custGeom>
            <a:avLst/>
            <a:gdLst>
              <a:gd name="T0" fmla="*/ 2147483646 w 571"/>
              <a:gd name="T1" fmla="*/ 2147483646 h 1054"/>
              <a:gd name="T2" fmla="*/ 2147483646 w 571"/>
              <a:gd name="T3" fmla="*/ 2147483646 h 1054"/>
              <a:gd name="T4" fmla="*/ 2147483646 w 571"/>
              <a:gd name="T5" fmla="*/ 2147483646 h 1054"/>
              <a:gd name="T6" fmla="*/ 0 w 571"/>
              <a:gd name="T7" fmla="*/ 0 h 1054"/>
              <a:gd name="T8" fmla="*/ 0 60000 65536"/>
              <a:gd name="T9" fmla="*/ 0 60000 65536"/>
              <a:gd name="T10" fmla="*/ 0 60000 65536"/>
              <a:gd name="T11" fmla="*/ 0 60000 65536"/>
              <a:gd name="T12" fmla="*/ 0 w 571"/>
              <a:gd name="T13" fmla="*/ 0 h 1054"/>
              <a:gd name="T14" fmla="*/ 571 w 571"/>
              <a:gd name="T15" fmla="*/ 1054 h 10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1" h="1054">
                <a:moveTo>
                  <a:pt x="144" y="801"/>
                </a:moveTo>
                <a:cubicBezTo>
                  <a:pt x="181" y="836"/>
                  <a:pt x="305" y="1054"/>
                  <a:pt x="366" y="1011"/>
                </a:cubicBezTo>
                <a:cubicBezTo>
                  <a:pt x="427" y="968"/>
                  <a:pt x="571" y="711"/>
                  <a:pt x="510" y="543"/>
                </a:cubicBezTo>
                <a:cubicBezTo>
                  <a:pt x="449" y="375"/>
                  <a:pt x="106" y="113"/>
                  <a:pt x="0" y="0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6144" name="Line 67"/>
          <p:cNvSpPr>
            <a:spLocks noChangeShapeType="1"/>
          </p:cNvSpPr>
          <p:nvPr/>
        </p:nvSpPr>
        <p:spPr bwMode="auto">
          <a:xfrm>
            <a:off x="4438650" y="2514600"/>
            <a:ext cx="4552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0785" name="Rectangle 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Adjacency List Structure</a:t>
            </a:r>
          </a:p>
        </p:txBody>
      </p:sp>
      <p:sp>
        <p:nvSpPr>
          <p:cNvPr id="46146" name="Rectangle 70"/>
          <p:cNvSpPr>
            <a:spLocks noGrp="1" noChangeArrowheads="1"/>
          </p:cNvSpPr>
          <p:nvPr>
            <p:ph sz="half" idx="1"/>
          </p:nvPr>
        </p:nvSpPr>
        <p:spPr>
          <a:xfrm>
            <a:off x="323850" y="1268413"/>
            <a:ext cx="4019550" cy="52562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>
                <a:latin typeface="Arial" charset="0"/>
                <a:ea typeface="ＭＳ Ｐゴシック" charset="-128"/>
                <a:cs typeface="Helvetica Neue" charset="0"/>
              </a:rPr>
              <a:t>Consider a graph with n vertices and m edges.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>
              <a:latin typeface="Arial" charset="0"/>
              <a:ea typeface="ＭＳ Ｐゴシック" charset="-128"/>
              <a:cs typeface="Helvetica Neue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sz="2400">
                <a:latin typeface="Arial" charset="0"/>
                <a:ea typeface="ＭＳ Ｐゴシック" charset="-128"/>
                <a:cs typeface="Helvetica Neue" charset="0"/>
              </a:rPr>
              <a:t>What is the running-time for:</a:t>
            </a:r>
            <a:endParaRPr lang="en-US" altLang="en-US" sz="2400">
              <a:latin typeface="Arial" charset="0"/>
              <a:ea typeface="ＭＳ Ｐゴシック" charset="-128"/>
              <a:cs typeface="Helvetica Neue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Returning the incident edges of a vertex?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>
                <a:latin typeface="Arial" charset="0"/>
                <a:ea typeface="ＭＳ Ｐゴシック" charset="-128"/>
                <a:cs typeface="Helvetica Neue" charset="0"/>
              </a:rPr>
              <a:t>Checking if two vertices, v and w, are adjacent?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>
                <a:latin typeface="Arial" charset="0"/>
                <a:ea typeface="ＭＳ Ｐゴシック" charset="-128"/>
                <a:cs typeface="Helvetica Neue" charset="0"/>
              </a:rPr>
              <a:t>Inserting a vertex?</a:t>
            </a:r>
            <a:endParaRPr lang="en-US" altLang="en-US" sz="2000">
              <a:latin typeface="Arial" charset="0"/>
              <a:ea typeface="ＭＳ Ｐゴシック" charset="-128"/>
              <a:cs typeface="Helvetica Neue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>
                <a:latin typeface="Arial" charset="0"/>
                <a:ea typeface="ＭＳ Ｐゴシック" charset="-128"/>
                <a:cs typeface="Helvetica Neue" charset="0"/>
              </a:rPr>
              <a:t>Inserting an edge?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>
                <a:latin typeface="Arial" charset="0"/>
                <a:ea typeface="ＭＳ Ｐゴシック" charset="-128"/>
                <a:cs typeface="Helvetica Neue" charset="0"/>
              </a:rPr>
              <a:t>Removing a vertex?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>
                <a:latin typeface="Arial" charset="0"/>
                <a:ea typeface="ＭＳ Ｐゴシック" charset="-128"/>
                <a:cs typeface="Helvetica Neue" charset="0"/>
              </a:rPr>
              <a:t>Removing an edge?</a:t>
            </a:r>
            <a:endParaRPr lang="en-GB" altLang="en-US" sz="2200">
              <a:latin typeface="Arial" charset="0"/>
              <a:ea typeface="ＭＳ Ｐゴシック" charset="-128"/>
              <a:cs typeface="Helvetica Neue" charset="0"/>
            </a:endParaRPr>
          </a:p>
          <a:p>
            <a:pPr lvl="1" eaLnBrk="1" hangingPunct="1">
              <a:lnSpc>
                <a:spcPct val="90000"/>
              </a:lnSpc>
            </a:pPr>
            <a:endParaRPr lang="en-GB" altLang="en-US" sz="2200">
              <a:latin typeface="Arial" charset="0"/>
              <a:ea typeface="ＭＳ Ｐゴシック" charset="-128"/>
              <a:cs typeface="Helvetica Neue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sz="2400">
                <a:latin typeface="Arial" charset="0"/>
                <a:ea typeface="ＭＳ Ｐゴシック" charset="-128"/>
                <a:cs typeface="Helvetica Neue" charset="0"/>
              </a:rPr>
              <a:t>Space Usage?</a:t>
            </a:r>
            <a:endParaRPr lang="en-US" altLang="en-US" sz="2400">
              <a:latin typeface="Arial" charset="0"/>
              <a:ea typeface="ＭＳ Ｐゴシック" charset="-128"/>
              <a:cs typeface="Helvetica Neue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0BACEDE1-DF31-3D43-847E-FE1AE9EF0472}"/>
              </a:ext>
            </a:extLst>
          </p:cNvPr>
          <p:cNvSpPr/>
          <p:nvPr/>
        </p:nvSpPr>
        <p:spPr>
          <a:xfrm>
            <a:off x="4513263" y="2641601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0BE6484-364F-7946-B04D-F32D8CFB2A36}"/>
              </a:ext>
            </a:extLst>
          </p:cNvPr>
          <p:cNvSpPr/>
          <p:nvPr/>
        </p:nvSpPr>
        <p:spPr>
          <a:xfrm>
            <a:off x="4359275" y="5836382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29" name="Oval 4"/>
          <p:cNvSpPr>
            <a:spLocks noChangeArrowheads="1"/>
          </p:cNvSpPr>
          <p:nvPr/>
        </p:nvSpPr>
        <p:spPr bwMode="auto">
          <a:xfrm>
            <a:off x="5607050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48130" name="Oval 5"/>
          <p:cNvSpPr>
            <a:spLocks noChangeArrowheads="1"/>
          </p:cNvSpPr>
          <p:nvPr/>
        </p:nvSpPr>
        <p:spPr bwMode="auto">
          <a:xfrm>
            <a:off x="6518275" y="1600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48131" name="Oval 6"/>
          <p:cNvSpPr>
            <a:spLocks noChangeArrowheads="1"/>
          </p:cNvSpPr>
          <p:nvPr/>
        </p:nvSpPr>
        <p:spPr bwMode="auto">
          <a:xfrm>
            <a:off x="7435850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cxnSp>
        <p:nvCxnSpPr>
          <p:cNvPr id="48132" name="AutoShape 7"/>
          <p:cNvCxnSpPr>
            <a:cxnSpLocks noChangeShapeType="1"/>
            <a:stCxn id="48130" idx="5"/>
            <a:endCxn id="48131" idx="1"/>
          </p:cNvCxnSpPr>
          <p:nvPr/>
        </p:nvCxnSpPr>
        <p:spPr bwMode="auto">
          <a:xfrm>
            <a:off x="6778625" y="1870075"/>
            <a:ext cx="70167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33" name="AutoShape 8"/>
          <p:cNvCxnSpPr>
            <a:cxnSpLocks noChangeShapeType="1"/>
            <a:stCxn id="48130" idx="3"/>
            <a:endCxn id="48129" idx="7"/>
          </p:cNvCxnSpPr>
          <p:nvPr/>
        </p:nvCxnSpPr>
        <p:spPr bwMode="auto">
          <a:xfrm flipH="1">
            <a:off x="5867400" y="1870075"/>
            <a:ext cx="69532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34" name="Text Box 9"/>
          <p:cNvSpPr txBox="1">
            <a:spLocks noChangeArrowheads="1"/>
          </p:cNvSpPr>
          <p:nvPr/>
        </p:nvSpPr>
        <p:spPr bwMode="auto">
          <a:xfrm>
            <a:off x="6062663" y="1600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48135" name="Text Box 10"/>
          <p:cNvSpPr txBox="1">
            <a:spLocks noChangeArrowheads="1"/>
          </p:cNvSpPr>
          <p:nvPr/>
        </p:nvSpPr>
        <p:spPr bwMode="auto">
          <a:xfrm>
            <a:off x="6973888" y="1600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48136" name="Line 11"/>
          <p:cNvSpPr>
            <a:spLocks noChangeShapeType="1"/>
          </p:cNvSpPr>
          <p:nvPr/>
        </p:nvSpPr>
        <p:spPr bwMode="auto">
          <a:xfrm>
            <a:off x="4343400" y="2514600"/>
            <a:ext cx="4552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graphicFrame>
        <p:nvGraphicFramePr>
          <p:cNvPr id="2446348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960555"/>
              </p:ext>
            </p:extLst>
          </p:nvPr>
        </p:nvGraphicFramePr>
        <p:xfrm>
          <a:off x="5715000" y="4116388"/>
          <a:ext cx="1676400" cy="1522413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sym typeface="Symbol" charset="2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sym typeface="Symbol" charset="2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sym typeface="Symbol" charset="2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  <a:sym typeface="Symbol" charset="2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8162" name="AutoShape 47"/>
          <p:cNvCxnSpPr>
            <a:cxnSpLocks noChangeShapeType="1"/>
            <a:stCxn id="48170" idx="2"/>
            <a:endCxn id="48169" idx="6"/>
          </p:cNvCxnSpPr>
          <p:nvPr/>
        </p:nvCxnSpPr>
        <p:spPr bwMode="auto">
          <a:xfrm flipH="1">
            <a:off x="5194300" y="6096000"/>
            <a:ext cx="27336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63" name="AutoShape 48"/>
          <p:cNvCxnSpPr>
            <a:cxnSpLocks noChangeShapeType="1"/>
            <a:stCxn id="48166" idx="2"/>
            <a:endCxn id="48164" idx="6"/>
          </p:cNvCxnSpPr>
          <p:nvPr/>
        </p:nvCxnSpPr>
        <p:spPr bwMode="auto">
          <a:xfrm flipH="1">
            <a:off x="5191125" y="2895600"/>
            <a:ext cx="29400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64" name="Oval 49"/>
          <p:cNvSpPr>
            <a:spLocks noChangeArrowheads="1"/>
          </p:cNvSpPr>
          <p:nvPr/>
        </p:nvSpPr>
        <p:spPr bwMode="auto">
          <a:xfrm>
            <a:off x="4876800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8165" name="Oval 50"/>
          <p:cNvSpPr>
            <a:spLocks noChangeArrowheads="1"/>
          </p:cNvSpPr>
          <p:nvPr/>
        </p:nvSpPr>
        <p:spPr bwMode="auto">
          <a:xfrm>
            <a:off x="6491288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8166" name="Oval 51"/>
          <p:cNvSpPr>
            <a:spLocks noChangeArrowheads="1"/>
          </p:cNvSpPr>
          <p:nvPr/>
        </p:nvSpPr>
        <p:spPr bwMode="auto">
          <a:xfrm>
            <a:off x="8140700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8167" name="Rectangle 52"/>
          <p:cNvSpPr>
            <a:spLocks noChangeArrowheads="1"/>
          </p:cNvSpPr>
          <p:nvPr/>
        </p:nvSpPr>
        <p:spPr bwMode="auto">
          <a:xfrm>
            <a:off x="5105400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8168" name="Rectangle 53"/>
          <p:cNvSpPr>
            <a:spLocks noChangeArrowheads="1"/>
          </p:cNvSpPr>
          <p:nvPr/>
        </p:nvSpPr>
        <p:spPr bwMode="auto">
          <a:xfrm>
            <a:off x="5324475" y="5192713"/>
            <a:ext cx="31432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48169" name="Oval 54"/>
          <p:cNvSpPr>
            <a:spLocks noChangeArrowheads="1"/>
          </p:cNvSpPr>
          <p:nvPr/>
        </p:nvSpPr>
        <p:spPr bwMode="auto">
          <a:xfrm>
            <a:off x="4879975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8170" name="Oval 55"/>
          <p:cNvSpPr>
            <a:spLocks noChangeArrowheads="1"/>
          </p:cNvSpPr>
          <p:nvPr/>
        </p:nvSpPr>
        <p:spPr bwMode="auto">
          <a:xfrm>
            <a:off x="7937500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cxnSp>
        <p:nvCxnSpPr>
          <p:cNvPr id="48171" name="AutoShape 56"/>
          <p:cNvCxnSpPr>
            <a:cxnSpLocks noChangeShapeType="1"/>
            <a:endCxn id="48167" idx="2"/>
          </p:cNvCxnSpPr>
          <p:nvPr/>
        </p:nvCxnSpPr>
        <p:spPr bwMode="auto">
          <a:xfrm flipV="1">
            <a:off x="5032375" y="5648325"/>
            <a:ext cx="182563" cy="4556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72" name="AutoShape 57"/>
          <p:cNvCxnSpPr>
            <a:cxnSpLocks noChangeShapeType="1"/>
            <a:endCxn id="48193" idx="2"/>
          </p:cNvCxnSpPr>
          <p:nvPr/>
        </p:nvCxnSpPr>
        <p:spPr bwMode="auto">
          <a:xfrm flipV="1">
            <a:off x="8085138" y="5637213"/>
            <a:ext cx="234950" cy="4540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73" name="Rectangle 58"/>
          <p:cNvSpPr>
            <a:spLocks noChangeArrowheads="1"/>
          </p:cNvSpPr>
          <p:nvPr/>
        </p:nvSpPr>
        <p:spPr bwMode="auto">
          <a:xfrm>
            <a:off x="504825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48174" name="Rectangle 59"/>
          <p:cNvSpPr>
            <a:spLocks noChangeArrowheads="1"/>
          </p:cNvSpPr>
          <p:nvPr/>
        </p:nvSpPr>
        <p:spPr bwMode="auto">
          <a:xfrm>
            <a:off x="665480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48175" name="Rectangle 60"/>
          <p:cNvSpPr>
            <a:spLocks noChangeArrowheads="1"/>
          </p:cNvSpPr>
          <p:nvPr/>
        </p:nvSpPr>
        <p:spPr bwMode="auto">
          <a:xfrm>
            <a:off x="8296275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cxnSp>
        <p:nvCxnSpPr>
          <p:cNvPr id="48176" name="AutoShape 61"/>
          <p:cNvCxnSpPr>
            <a:cxnSpLocks noChangeShapeType="1"/>
            <a:endCxn id="48173" idx="0"/>
          </p:cNvCxnSpPr>
          <p:nvPr/>
        </p:nvCxnSpPr>
        <p:spPr bwMode="auto">
          <a:xfrm>
            <a:off x="5024438" y="2890838"/>
            <a:ext cx="180975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77" name="AutoShape 62"/>
          <p:cNvCxnSpPr>
            <a:cxnSpLocks noChangeShapeType="1"/>
            <a:endCxn id="48174" idx="0"/>
          </p:cNvCxnSpPr>
          <p:nvPr/>
        </p:nvCxnSpPr>
        <p:spPr bwMode="auto">
          <a:xfrm>
            <a:off x="6638925" y="2890838"/>
            <a:ext cx="173038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78" name="AutoShape 63"/>
          <p:cNvCxnSpPr>
            <a:cxnSpLocks noChangeShapeType="1"/>
            <a:endCxn id="48175" idx="0"/>
          </p:cNvCxnSpPr>
          <p:nvPr/>
        </p:nvCxnSpPr>
        <p:spPr bwMode="auto">
          <a:xfrm>
            <a:off x="8293100" y="2895600"/>
            <a:ext cx="160338" cy="504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79" name="Freeform 64"/>
          <p:cNvSpPr>
            <a:spLocks/>
          </p:cNvSpPr>
          <p:nvPr/>
        </p:nvSpPr>
        <p:spPr bwMode="auto">
          <a:xfrm>
            <a:off x="5200650" y="3567113"/>
            <a:ext cx="819150" cy="1814512"/>
          </a:xfrm>
          <a:custGeom>
            <a:avLst/>
            <a:gdLst>
              <a:gd name="T0" fmla="*/ 0 w 516"/>
              <a:gd name="T1" fmla="*/ 2147483646 h 1143"/>
              <a:gd name="T2" fmla="*/ 2147483646 w 516"/>
              <a:gd name="T3" fmla="*/ 2147483646 h 1143"/>
              <a:gd name="T4" fmla="*/ 2147483646 w 516"/>
              <a:gd name="T5" fmla="*/ 0 h 1143"/>
              <a:gd name="T6" fmla="*/ 0 60000 65536"/>
              <a:gd name="T7" fmla="*/ 0 60000 65536"/>
              <a:gd name="T8" fmla="*/ 0 60000 65536"/>
              <a:gd name="T9" fmla="*/ 0 w 516"/>
              <a:gd name="T10" fmla="*/ 0 h 1143"/>
              <a:gd name="T11" fmla="*/ 516 w 516"/>
              <a:gd name="T12" fmla="*/ 1143 h 11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16" h="1143">
                <a:moveTo>
                  <a:pt x="0" y="1143"/>
                </a:moveTo>
                <a:cubicBezTo>
                  <a:pt x="30" y="991"/>
                  <a:pt x="94" y="418"/>
                  <a:pt x="180" y="227"/>
                </a:cubicBezTo>
                <a:cubicBezTo>
                  <a:pt x="266" y="36"/>
                  <a:pt x="446" y="47"/>
                  <a:pt x="516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8180" name="Rectangle 65"/>
          <p:cNvSpPr>
            <a:spLocks noChangeArrowheads="1"/>
          </p:cNvSpPr>
          <p:nvPr/>
        </p:nvSpPr>
        <p:spPr bwMode="auto">
          <a:xfrm>
            <a:off x="4733925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8181" name="Line 66"/>
          <p:cNvSpPr>
            <a:spLocks noChangeShapeType="1"/>
          </p:cNvSpPr>
          <p:nvPr/>
        </p:nvSpPr>
        <p:spPr bwMode="auto">
          <a:xfrm flipV="1">
            <a:off x="4879975" y="3048000"/>
            <a:ext cx="104775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8182" name="Rectangle 67"/>
          <p:cNvSpPr>
            <a:spLocks noChangeArrowheads="1"/>
          </p:cNvSpPr>
          <p:nvPr/>
        </p:nvSpPr>
        <p:spPr bwMode="auto">
          <a:xfrm>
            <a:off x="635635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8183" name="Line 68"/>
          <p:cNvSpPr>
            <a:spLocks noChangeShapeType="1"/>
          </p:cNvSpPr>
          <p:nvPr/>
        </p:nvSpPr>
        <p:spPr bwMode="auto">
          <a:xfrm flipV="1">
            <a:off x="6494463" y="3038475"/>
            <a:ext cx="93662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8184" name="Rectangle 69"/>
          <p:cNvSpPr>
            <a:spLocks noChangeArrowheads="1"/>
          </p:cNvSpPr>
          <p:nvPr/>
        </p:nvSpPr>
        <p:spPr bwMode="auto">
          <a:xfrm>
            <a:off x="7986713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48185" name="Line 70"/>
          <p:cNvSpPr>
            <a:spLocks noChangeShapeType="1"/>
          </p:cNvSpPr>
          <p:nvPr/>
        </p:nvSpPr>
        <p:spPr bwMode="auto">
          <a:xfrm flipV="1">
            <a:off x="8143875" y="3033713"/>
            <a:ext cx="4445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8186" name="Rectangle 71"/>
          <p:cNvSpPr>
            <a:spLocks noChangeArrowheads="1"/>
          </p:cNvSpPr>
          <p:nvPr/>
        </p:nvSpPr>
        <p:spPr bwMode="auto">
          <a:xfrm>
            <a:off x="4886325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8187" name="Freeform 72"/>
          <p:cNvSpPr>
            <a:spLocks/>
          </p:cNvSpPr>
          <p:nvPr/>
        </p:nvSpPr>
        <p:spPr bwMode="auto">
          <a:xfrm>
            <a:off x="4638675" y="3762375"/>
            <a:ext cx="342900" cy="1628775"/>
          </a:xfrm>
          <a:custGeom>
            <a:avLst/>
            <a:gdLst>
              <a:gd name="T0" fmla="*/ 2147483646 w 216"/>
              <a:gd name="T1" fmla="*/ 2147483646 h 1026"/>
              <a:gd name="T2" fmla="*/ 2147483646 w 216"/>
              <a:gd name="T3" fmla="*/ 2147483646 h 1026"/>
              <a:gd name="T4" fmla="*/ 2147483646 w 216"/>
              <a:gd name="T5" fmla="*/ 0 h 1026"/>
              <a:gd name="T6" fmla="*/ 0 60000 65536"/>
              <a:gd name="T7" fmla="*/ 0 60000 65536"/>
              <a:gd name="T8" fmla="*/ 0 60000 65536"/>
              <a:gd name="T9" fmla="*/ 0 w 216"/>
              <a:gd name="T10" fmla="*/ 0 h 1026"/>
              <a:gd name="T11" fmla="*/ 216 w 216"/>
              <a:gd name="T12" fmla="*/ 1026 h 10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" h="1026">
                <a:moveTo>
                  <a:pt x="216" y="1026"/>
                </a:moveTo>
                <a:cubicBezTo>
                  <a:pt x="190" y="941"/>
                  <a:pt x="120" y="744"/>
                  <a:pt x="60" y="516"/>
                </a:cubicBezTo>
                <a:cubicBezTo>
                  <a:pt x="0" y="288"/>
                  <a:pt x="46" y="107"/>
                  <a:pt x="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8188" name="Rectangle 73"/>
          <p:cNvSpPr>
            <a:spLocks noChangeArrowheads="1"/>
          </p:cNvSpPr>
          <p:nvPr/>
        </p:nvSpPr>
        <p:spPr bwMode="auto">
          <a:xfrm>
            <a:off x="4667250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48189" name="AutoShape 74"/>
          <p:cNvCxnSpPr>
            <a:cxnSpLocks noChangeShapeType="1"/>
            <a:endCxn id="48169" idx="1"/>
          </p:cNvCxnSpPr>
          <p:nvPr/>
        </p:nvCxnSpPr>
        <p:spPr bwMode="auto">
          <a:xfrm>
            <a:off x="4767263" y="5405438"/>
            <a:ext cx="157162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90" name="Rectangle 75"/>
          <p:cNvSpPr>
            <a:spLocks noChangeArrowheads="1"/>
          </p:cNvSpPr>
          <p:nvPr/>
        </p:nvSpPr>
        <p:spPr bwMode="auto">
          <a:xfrm>
            <a:off x="441960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0</a:t>
            </a:r>
          </a:p>
        </p:txBody>
      </p:sp>
      <p:sp>
        <p:nvSpPr>
          <p:cNvPr id="48191" name="Rectangle 76"/>
          <p:cNvSpPr>
            <a:spLocks noChangeArrowheads="1"/>
          </p:cNvSpPr>
          <p:nvPr/>
        </p:nvSpPr>
        <p:spPr bwMode="auto">
          <a:xfrm>
            <a:off x="6042025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1</a:t>
            </a:r>
          </a:p>
        </p:txBody>
      </p:sp>
      <p:sp>
        <p:nvSpPr>
          <p:cNvPr id="48192" name="Rectangle 77"/>
          <p:cNvSpPr>
            <a:spLocks noChangeArrowheads="1"/>
          </p:cNvSpPr>
          <p:nvPr/>
        </p:nvSpPr>
        <p:spPr bwMode="auto">
          <a:xfrm>
            <a:off x="7672388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2</a:t>
            </a:r>
          </a:p>
        </p:txBody>
      </p:sp>
      <p:sp>
        <p:nvSpPr>
          <p:cNvPr id="48193" name="Rectangle 78"/>
          <p:cNvSpPr>
            <a:spLocks noChangeArrowheads="1"/>
          </p:cNvSpPr>
          <p:nvPr/>
        </p:nvSpPr>
        <p:spPr bwMode="auto">
          <a:xfrm>
            <a:off x="8210550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8194" name="Rectangle 79"/>
          <p:cNvSpPr>
            <a:spLocks noChangeArrowheads="1"/>
          </p:cNvSpPr>
          <p:nvPr/>
        </p:nvSpPr>
        <p:spPr bwMode="auto">
          <a:xfrm>
            <a:off x="8429625" y="5181600"/>
            <a:ext cx="31432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48195" name="Rectangle 80"/>
          <p:cNvSpPr>
            <a:spLocks noChangeArrowheads="1"/>
          </p:cNvSpPr>
          <p:nvPr/>
        </p:nvSpPr>
        <p:spPr bwMode="auto">
          <a:xfrm>
            <a:off x="7991475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8196" name="Rectangle 81"/>
          <p:cNvSpPr>
            <a:spLocks noChangeArrowheads="1"/>
          </p:cNvSpPr>
          <p:nvPr/>
        </p:nvSpPr>
        <p:spPr bwMode="auto">
          <a:xfrm>
            <a:off x="7772400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48197" name="Freeform 82"/>
          <p:cNvSpPr>
            <a:spLocks/>
          </p:cNvSpPr>
          <p:nvPr/>
        </p:nvSpPr>
        <p:spPr bwMode="auto">
          <a:xfrm>
            <a:off x="7010400" y="3581400"/>
            <a:ext cx="1104900" cy="1809750"/>
          </a:xfrm>
          <a:custGeom>
            <a:avLst/>
            <a:gdLst>
              <a:gd name="T0" fmla="*/ 2147483646 w 696"/>
              <a:gd name="T1" fmla="*/ 2147483646 h 1140"/>
              <a:gd name="T2" fmla="*/ 2147483646 w 696"/>
              <a:gd name="T3" fmla="*/ 2147483646 h 1140"/>
              <a:gd name="T4" fmla="*/ 0 w 696"/>
              <a:gd name="T5" fmla="*/ 0 h 1140"/>
              <a:gd name="T6" fmla="*/ 0 60000 65536"/>
              <a:gd name="T7" fmla="*/ 0 60000 65536"/>
              <a:gd name="T8" fmla="*/ 0 60000 65536"/>
              <a:gd name="T9" fmla="*/ 0 w 696"/>
              <a:gd name="T10" fmla="*/ 0 h 1140"/>
              <a:gd name="T11" fmla="*/ 696 w 696"/>
              <a:gd name="T12" fmla="*/ 1140 h 11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6" h="1140">
                <a:moveTo>
                  <a:pt x="696" y="1140"/>
                </a:moveTo>
                <a:cubicBezTo>
                  <a:pt x="645" y="1002"/>
                  <a:pt x="516" y="516"/>
                  <a:pt x="390" y="312"/>
                </a:cubicBezTo>
                <a:cubicBezTo>
                  <a:pt x="264" y="108"/>
                  <a:pt x="81" y="6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8198" name="Freeform 83"/>
          <p:cNvSpPr>
            <a:spLocks/>
          </p:cNvSpPr>
          <p:nvPr/>
        </p:nvSpPr>
        <p:spPr bwMode="auto">
          <a:xfrm>
            <a:off x="8315325" y="3729038"/>
            <a:ext cx="311150" cy="1652587"/>
          </a:xfrm>
          <a:custGeom>
            <a:avLst/>
            <a:gdLst>
              <a:gd name="T0" fmla="*/ 0 w 196"/>
              <a:gd name="T1" fmla="*/ 2147483646 h 1041"/>
              <a:gd name="T2" fmla="*/ 2147483646 w 196"/>
              <a:gd name="T3" fmla="*/ 2147483646 h 1041"/>
              <a:gd name="T4" fmla="*/ 2147483646 w 196"/>
              <a:gd name="T5" fmla="*/ 0 h 1041"/>
              <a:gd name="T6" fmla="*/ 0 60000 65536"/>
              <a:gd name="T7" fmla="*/ 0 60000 65536"/>
              <a:gd name="T8" fmla="*/ 0 60000 65536"/>
              <a:gd name="T9" fmla="*/ 0 w 196"/>
              <a:gd name="T10" fmla="*/ 0 h 1041"/>
              <a:gd name="T11" fmla="*/ 196 w 196"/>
              <a:gd name="T12" fmla="*/ 1041 h 104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" h="1041">
                <a:moveTo>
                  <a:pt x="0" y="1041"/>
                </a:moveTo>
                <a:cubicBezTo>
                  <a:pt x="30" y="939"/>
                  <a:pt x="164" y="602"/>
                  <a:pt x="180" y="429"/>
                </a:cubicBezTo>
                <a:cubicBezTo>
                  <a:pt x="196" y="256"/>
                  <a:pt x="113" y="89"/>
                  <a:pt x="96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cxnSp>
        <p:nvCxnSpPr>
          <p:cNvPr id="48199" name="AutoShape 84"/>
          <p:cNvCxnSpPr>
            <a:cxnSpLocks noChangeShapeType="1"/>
          </p:cNvCxnSpPr>
          <p:nvPr/>
        </p:nvCxnSpPr>
        <p:spPr bwMode="auto">
          <a:xfrm>
            <a:off x="7870825" y="5405438"/>
            <a:ext cx="114300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200" name="Freeform 85"/>
          <p:cNvSpPr>
            <a:spLocks/>
          </p:cNvSpPr>
          <p:nvPr/>
        </p:nvSpPr>
        <p:spPr bwMode="auto">
          <a:xfrm>
            <a:off x="5486400" y="4832350"/>
            <a:ext cx="838200" cy="349250"/>
          </a:xfrm>
          <a:custGeom>
            <a:avLst/>
            <a:gdLst>
              <a:gd name="T0" fmla="*/ 2147483646 w 528"/>
              <a:gd name="T1" fmla="*/ 2147483646 h 220"/>
              <a:gd name="T2" fmla="*/ 2147483646 w 528"/>
              <a:gd name="T3" fmla="*/ 2147483646 h 220"/>
              <a:gd name="T4" fmla="*/ 0 w 528"/>
              <a:gd name="T5" fmla="*/ 2147483646 h 220"/>
              <a:gd name="T6" fmla="*/ 0 60000 65536"/>
              <a:gd name="T7" fmla="*/ 0 60000 65536"/>
              <a:gd name="T8" fmla="*/ 0 60000 65536"/>
              <a:gd name="T9" fmla="*/ 0 w 528"/>
              <a:gd name="T10" fmla="*/ 0 h 220"/>
              <a:gd name="T11" fmla="*/ 528 w 528"/>
              <a:gd name="T12" fmla="*/ 220 h 2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220">
                <a:moveTo>
                  <a:pt x="528" y="124"/>
                </a:moveTo>
                <a:cubicBezTo>
                  <a:pt x="471" y="106"/>
                  <a:pt x="274" y="0"/>
                  <a:pt x="186" y="16"/>
                </a:cubicBezTo>
                <a:cubicBezTo>
                  <a:pt x="98" y="32"/>
                  <a:pt x="39" y="178"/>
                  <a:pt x="0" y="220"/>
                </a:cubicBezTo>
              </a:path>
            </a:pathLst>
          </a:cu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8201" name="Freeform 86"/>
          <p:cNvSpPr>
            <a:spLocks/>
          </p:cNvSpPr>
          <p:nvPr/>
        </p:nvSpPr>
        <p:spPr bwMode="auto">
          <a:xfrm>
            <a:off x="5334000" y="3956050"/>
            <a:ext cx="1371600" cy="1216025"/>
          </a:xfrm>
          <a:custGeom>
            <a:avLst/>
            <a:gdLst>
              <a:gd name="T0" fmla="*/ 2147483646 w 864"/>
              <a:gd name="T1" fmla="*/ 2147483646 h 766"/>
              <a:gd name="T2" fmla="*/ 2147483646 w 864"/>
              <a:gd name="T3" fmla="*/ 2147483646 h 766"/>
              <a:gd name="T4" fmla="*/ 2147483646 w 864"/>
              <a:gd name="T5" fmla="*/ 2147483646 h 766"/>
              <a:gd name="T6" fmla="*/ 0 w 864"/>
              <a:gd name="T7" fmla="*/ 2147483646 h 766"/>
              <a:gd name="T8" fmla="*/ 0 60000 65536"/>
              <a:gd name="T9" fmla="*/ 0 60000 65536"/>
              <a:gd name="T10" fmla="*/ 0 60000 65536"/>
              <a:gd name="T11" fmla="*/ 0 60000 65536"/>
              <a:gd name="T12" fmla="*/ 0 w 864"/>
              <a:gd name="T13" fmla="*/ 0 h 766"/>
              <a:gd name="T14" fmla="*/ 864 w 864"/>
              <a:gd name="T15" fmla="*/ 766 h 7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64" h="766">
                <a:moveTo>
                  <a:pt x="864" y="452"/>
                </a:moveTo>
                <a:cubicBezTo>
                  <a:pt x="815" y="380"/>
                  <a:pt x="686" y="44"/>
                  <a:pt x="570" y="22"/>
                </a:cubicBezTo>
                <a:cubicBezTo>
                  <a:pt x="454" y="0"/>
                  <a:pt x="263" y="198"/>
                  <a:pt x="168" y="322"/>
                </a:cubicBezTo>
                <a:cubicBezTo>
                  <a:pt x="73" y="446"/>
                  <a:pt x="35" y="674"/>
                  <a:pt x="0" y="766"/>
                </a:cubicBezTo>
              </a:path>
            </a:pathLst>
          </a:cu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8202" name="Freeform 87"/>
          <p:cNvSpPr>
            <a:spLocks/>
          </p:cNvSpPr>
          <p:nvPr/>
        </p:nvSpPr>
        <p:spPr bwMode="auto">
          <a:xfrm>
            <a:off x="7191375" y="4884738"/>
            <a:ext cx="647700" cy="296862"/>
          </a:xfrm>
          <a:custGeom>
            <a:avLst/>
            <a:gdLst>
              <a:gd name="T0" fmla="*/ 0 w 408"/>
              <a:gd name="T1" fmla="*/ 2147483646 h 187"/>
              <a:gd name="T2" fmla="*/ 2147483646 w 408"/>
              <a:gd name="T3" fmla="*/ 2147483646 h 187"/>
              <a:gd name="T4" fmla="*/ 2147483646 w 408"/>
              <a:gd name="T5" fmla="*/ 2147483646 h 187"/>
              <a:gd name="T6" fmla="*/ 0 60000 65536"/>
              <a:gd name="T7" fmla="*/ 0 60000 65536"/>
              <a:gd name="T8" fmla="*/ 0 60000 65536"/>
              <a:gd name="T9" fmla="*/ 0 w 408"/>
              <a:gd name="T10" fmla="*/ 0 h 187"/>
              <a:gd name="T11" fmla="*/ 408 w 408"/>
              <a:gd name="T12" fmla="*/ 187 h 1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8" h="187">
                <a:moveTo>
                  <a:pt x="0" y="143"/>
                </a:moveTo>
                <a:cubicBezTo>
                  <a:pt x="45" y="120"/>
                  <a:pt x="202" y="0"/>
                  <a:pt x="270" y="7"/>
                </a:cubicBezTo>
                <a:cubicBezTo>
                  <a:pt x="338" y="14"/>
                  <a:pt x="379" y="150"/>
                  <a:pt x="408" y="187"/>
                </a:cubicBezTo>
              </a:path>
            </a:pathLst>
          </a:cu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48203" name="Freeform 88"/>
          <p:cNvSpPr>
            <a:spLocks/>
          </p:cNvSpPr>
          <p:nvPr/>
        </p:nvSpPr>
        <p:spPr bwMode="auto">
          <a:xfrm>
            <a:off x="6772275" y="5448300"/>
            <a:ext cx="981075" cy="482600"/>
          </a:xfrm>
          <a:custGeom>
            <a:avLst/>
            <a:gdLst>
              <a:gd name="T0" fmla="*/ 0 w 618"/>
              <a:gd name="T1" fmla="*/ 0 h 304"/>
              <a:gd name="T2" fmla="*/ 2147483646 w 618"/>
              <a:gd name="T3" fmla="*/ 2147483646 h 304"/>
              <a:gd name="T4" fmla="*/ 2147483646 w 618"/>
              <a:gd name="T5" fmla="*/ 2147483646 h 304"/>
              <a:gd name="T6" fmla="*/ 0 60000 65536"/>
              <a:gd name="T7" fmla="*/ 0 60000 65536"/>
              <a:gd name="T8" fmla="*/ 0 60000 65536"/>
              <a:gd name="T9" fmla="*/ 0 w 618"/>
              <a:gd name="T10" fmla="*/ 0 h 304"/>
              <a:gd name="T11" fmla="*/ 618 w 618"/>
              <a:gd name="T12" fmla="*/ 304 h 3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8" h="304">
                <a:moveTo>
                  <a:pt x="0" y="0"/>
                </a:moveTo>
                <a:cubicBezTo>
                  <a:pt x="33" y="49"/>
                  <a:pt x="95" y="296"/>
                  <a:pt x="198" y="300"/>
                </a:cubicBezTo>
                <a:cubicBezTo>
                  <a:pt x="301" y="304"/>
                  <a:pt x="531" y="81"/>
                  <a:pt x="618" y="24"/>
                </a:cubicBezTo>
              </a:path>
            </a:pathLst>
          </a:cu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2844" name="Rectangle 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Adjacency Matrix Structure</a:t>
            </a:r>
          </a:p>
        </p:txBody>
      </p:sp>
      <p:sp>
        <p:nvSpPr>
          <p:cNvPr id="48205" name="Rectangle 91"/>
          <p:cNvSpPr>
            <a:spLocks noGrp="1" noChangeArrowheads="1"/>
          </p:cNvSpPr>
          <p:nvPr>
            <p:ph sz="half" idx="1"/>
          </p:nvPr>
        </p:nvSpPr>
        <p:spPr>
          <a:xfrm>
            <a:off x="299686" y="1280265"/>
            <a:ext cx="4038600" cy="47180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latin typeface="Arial" charset="0"/>
                <a:ea typeface="ＭＳ Ｐゴシック" charset="-128"/>
                <a:cs typeface="Helvetica Neue" charset="0"/>
              </a:rPr>
              <a:t>Edge list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latin typeface="Arial" charset="0"/>
                <a:ea typeface="ＭＳ Ｐゴシック" charset="-128"/>
                <a:cs typeface="Helvetica Neue" charset="0"/>
              </a:rPr>
              <a:t>Augmented vertex objects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900" dirty="0">
                <a:latin typeface="Arial" charset="0"/>
                <a:ea typeface="ＭＳ Ｐゴシック" charset="-128"/>
                <a:cs typeface="Helvetica Neue" charset="0"/>
              </a:rPr>
              <a:t>Integer key (index) associated with vertex</a:t>
            </a:r>
            <a:endParaRPr lang="en-US" altLang="en-US" sz="2200" dirty="0">
              <a:latin typeface="Arial" charset="0"/>
              <a:ea typeface="ＭＳ Ｐゴシック" charset="-128"/>
              <a:cs typeface="Helvetica Neue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latin typeface="Arial" charset="0"/>
                <a:ea typeface="ＭＳ Ｐゴシック" charset="-128"/>
                <a:cs typeface="Helvetica Neue" charset="0"/>
              </a:rPr>
              <a:t>2D-array adjacency array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>
                <a:latin typeface="Arial" charset="0"/>
                <a:ea typeface="ＭＳ Ｐゴシック" charset="-128"/>
                <a:cs typeface="Helvetica Neue" charset="0"/>
              </a:rPr>
              <a:t>Width and height of matrix = </a:t>
            </a:r>
            <a:r>
              <a:rPr lang="en-US" altLang="en-US" sz="1800" i="1" dirty="0">
                <a:latin typeface="Arial" charset="0"/>
                <a:ea typeface="ＭＳ Ｐゴシック" charset="-128"/>
                <a:cs typeface="Helvetica Neue" charset="0"/>
              </a:rPr>
              <a:t>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900" dirty="0">
                <a:latin typeface="Arial" charset="0"/>
                <a:ea typeface="ＭＳ Ｐゴシック" charset="-128"/>
                <a:cs typeface="Helvetica Neue" charset="0"/>
              </a:rPr>
              <a:t>Reference to edge object for adjacent vertices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900" dirty="0">
                <a:latin typeface="Arial" charset="0"/>
                <a:ea typeface="ＭＳ Ｐゴシック" charset="-128"/>
                <a:cs typeface="Helvetica Neue" charset="0"/>
              </a:rPr>
              <a:t>Null for non nonadjacent vertices</a:t>
            </a:r>
            <a:endParaRPr lang="en-US" altLang="en-US" sz="2200" dirty="0">
              <a:latin typeface="Arial" charset="0"/>
              <a:ea typeface="ＭＳ Ｐゴシック" charset="-128"/>
              <a:cs typeface="Helvetica Neue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latin typeface="Arial" charset="0"/>
                <a:ea typeface="ＭＳ Ｐゴシック" charset="-128"/>
                <a:cs typeface="Helvetica Neue" charset="0"/>
              </a:rPr>
              <a:t>This is for an undirected graph, so the matrix is symmetric.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>
                <a:latin typeface="Arial" charset="0"/>
                <a:ea typeface="ＭＳ Ｐゴシック" charset="-128"/>
                <a:cs typeface="Helvetica Neue" charset="0"/>
              </a:rPr>
              <a:t>For a directed graph, place a reference in position [0,1] only if an edge goes from vertex </a:t>
            </a:r>
            <a:r>
              <a:rPr lang="en-US" altLang="en-US" sz="2200" i="1" dirty="0">
                <a:latin typeface="Arial" charset="0"/>
                <a:ea typeface="ＭＳ Ｐゴシック" charset="-128"/>
                <a:cs typeface="Helvetica Neue" charset="0"/>
              </a:rPr>
              <a:t>u</a:t>
            </a:r>
            <a:r>
              <a:rPr lang="en-US" altLang="en-US" sz="2200" dirty="0">
                <a:latin typeface="Arial" charset="0"/>
                <a:ea typeface="ＭＳ Ｐゴシック" charset="-128"/>
                <a:cs typeface="Helvetica Neue" charset="0"/>
              </a:rPr>
              <a:t> to vertex </a:t>
            </a:r>
            <a:r>
              <a:rPr lang="en-US" altLang="en-US" sz="2200" i="1" dirty="0">
                <a:latin typeface="Arial" charset="0"/>
                <a:ea typeface="ＭＳ Ｐゴシック" charset="-128"/>
                <a:cs typeface="Helvetica Neue" charset="0"/>
              </a:rPr>
              <a:t>v</a:t>
            </a:r>
            <a:r>
              <a:rPr lang="en-US" altLang="en-US" sz="2200" dirty="0">
                <a:latin typeface="Arial" charset="0"/>
                <a:ea typeface="ＭＳ Ｐゴシック" charset="-128"/>
                <a:cs typeface="Helvetica Neue" charset="0"/>
              </a:rPr>
              <a:t> ([1,0] means an edge in the other direction).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 dirty="0">
              <a:latin typeface="Arial" charset="0"/>
              <a:ea typeface="ＭＳ Ｐゴシック" charset="-128"/>
              <a:cs typeface="Helvetica Neue" charset="0"/>
            </a:endParaRPr>
          </a:p>
        </p:txBody>
      </p:sp>
      <p:graphicFrame>
        <p:nvGraphicFramePr>
          <p:cNvPr id="60" name="Group 12">
            <a:extLst>
              <a:ext uri="{FF2B5EF4-FFF2-40B4-BE49-F238E27FC236}">
                <a16:creationId xmlns:a16="http://schemas.microsoft.com/office/drawing/2014/main" id="{4C2E338E-B8C6-4D40-82A5-BFF96058B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82717"/>
              </p:ext>
            </p:extLst>
          </p:nvPr>
        </p:nvGraphicFramePr>
        <p:xfrm>
          <a:off x="5715866" y="4113724"/>
          <a:ext cx="1676400" cy="1522413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sym typeface="Symbol" charset="2"/>
                        </a:rPr>
                        <a:t>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00" grpId="0" animBg="1"/>
      <p:bldP spid="48201" grpId="0" animBg="1"/>
      <p:bldP spid="48202" grpId="0" animBg="1"/>
      <p:bldP spid="4820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Introduction to Graphs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A </a:t>
            </a:r>
            <a:r>
              <a:rPr lang="en-US" altLang="en-US" b="1">
                <a:latin typeface="Helvetica Neue" charset="0"/>
                <a:ea typeface="ＭＳ Ｐゴシック" charset="-128"/>
                <a:cs typeface="Helvetica Neue" charset="0"/>
              </a:rPr>
              <a:t>graph</a:t>
            </a:r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 consists of a number of </a:t>
            </a:r>
            <a:r>
              <a:rPr lang="en-US" altLang="en-US" b="1">
                <a:latin typeface="Helvetica Neue" charset="0"/>
                <a:ea typeface="ＭＳ Ｐゴシック" charset="-128"/>
                <a:cs typeface="Helvetica Neue" charset="0"/>
              </a:rPr>
              <a:t>vertices</a:t>
            </a:r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 (singular: vertex) that can be linked by a number of </a:t>
            </a:r>
            <a:r>
              <a:rPr lang="en-US" altLang="en-US" b="1">
                <a:latin typeface="Helvetica Neue" charset="0"/>
                <a:ea typeface="ＭＳ Ｐゴシック" charset="-128"/>
                <a:cs typeface="Helvetica Neue" charset="0"/>
              </a:rPr>
              <a:t>edges</a:t>
            </a:r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.</a:t>
            </a:r>
          </a:p>
          <a:p>
            <a:pPr lvl="1" eaLnBrk="1" hangingPunct="1"/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An edge represents a connection between two vertices.</a:t>
            </a:r>
          </a:p>
          <a:p>
            <a:pPr lvl="1" eaLnBrk="1" hangingPunct="1"/>
            <a:endParaRPr lang="en-US" altLang="en-US">
              <a:latin typeface="Helvetica Neue" charset="0"/>
              <a:ea typeface="ＭＳ Ｐゴシック" charset="-128"/>
              <a:cs typeface="Helvetica Neue" charset="0"/>
            </a:endParaRPr>
          </a:p>
          <a:p>
            <a:pPr eaLnBrk="1" hangingPunct="1"/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There are many examples of data that can be modeled using graphs.</a:t>
            </a:r>
          </a:p>
          <a:p>
            <a:pPr lvl="1" eaLnBrk="1" hangingPunct="1"/>
            <a:r>
              <a:rPr lang="en-US" altLang="en-US" i="1">
                <a:latin typeface="Helvetica Neue" charset="0"/>
                <a:ea typeface="ＭＳ Ｐゴシック" charset="-128"/>
                <a:cs typeface="Helvetica Neue" charset="0"/>
              </a:rPr>
              <a:t>Subway Map:</a:t>
            </a:r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 stations are vertices, the edges represent rail track between stations.</a:t>
            </a:r>
          </a:p>
          <a:p>
            <a:pPr lvl="1" eaLnBrk="1" hangingPunct="1"/>
            <a:r>
              <a:rPr lang="en-US" altLang="en-US" i="1">
                <a:latin typeface="Helvetica Neue" charset="0"/>
                <a:ea typeface="ＭＳ Ｐゴシック" charset="-128"/>
                <a:cs typeface="Helvetica Neue" charset="0"/>
              </a:rPr>
              <a:t>Social Network:</a:t>
            </a:r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 users are vertices, edges represent that they are friends (or that one user follows another).</a:t>
            </a:r>
          </a:p>
          <a:p>
            <a:pPr lvl="1" eaLnBrk="1" hangingPunct="1"/>
            <a:r>
              <a:rPr lang="en-US" altLang="en-US" i="1">
                <a:latin typeface="Helvetica Neue" charset="0"/>
                <a:ea typeface="ＭＳ Ｐゴシック" charset="-128"/>
                <a:cs typeface="Helvetica Neue" charset="0"/>
              </a:rPr>
              <a:t>Airline route maps:</a:t>
            </a:r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 airports are vertices, edges represent that they are linked by a flight.</a:t>
            </a:r>
            <a:endParaRPr lang="en-US" altLang="en-US" i="1">
              <a:latin typeface="Helvetica Neue" charset="0"/>
              <a:ea typeface="ＭＳ Ｐゴシック" charset="-128"/>
              <a:cs typeface="Helvetica Neue" charset="0"/>
            </a:endParaRPr>
          </a:p>
          <a:p>
            <a:pPr lvl="1" eaLnBrk="1" hangingPunct="1"/>
            <a:endParaRPr lang="en-US" altLang="en-US">
              <a:latin typeface="Helvetica Neue" charset="0"/>
              <a:ea typeface="ＭＳ Ｐゴシック" charset="-128"/>
              <a:cs typeface="Helvetica Neue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7E45AAB-6FE2-304E-9CB9-94A90E42782F}"/>
              </a:ext>
            </a:extLst>
          </p:cNvPr>
          <p:cNvSpPr/>
          <p:nvPr/>
        </p:nvSpPr>
        <p:spPr>
          <a:xfrm>
            <a:off x="4513263" y="2641601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6C4EC09-7674-BD42-BED3-5EB6DA8DA49B}"/>
              </a:ext>
            </a:extLst>
          </p:cNvPr>
          <p:cNvSpPr/>
          <p:nvPr/>
        </p:nvSpPr>
        <p:spPr>
          <a:xfrm>
            <a:off x="4359275" y="5836382"/>
            <a:ext cx="4248150" cy="5763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77" name="Oval 89"/>
          <p:cNvSpPr>
            <a:spLocks noChangeArrowheads="1"/>
          </p:cNvSpPr>
          <p:nvPr/>
        </p:nvSpPr>
        <p:spPr bwMode="auto">
          <a:xfrm>
            <a:off x="5607050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50178" name="Oval 90"/>
          <p:cNvSpPr>
            <a:spLocks noChangeArrowheads="1"/>
          </p:cNvSpPr>
          <p:nvPr/>
        </p:nvSpPr>
        <p:spPr bwMode="auto">
          <a:xfrm>
            <a:off x="6518275" y="1600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50179" name="Oval 91"/>
          <p:cNvSpPr>
            <a:spLocks noChangeArrowheads="1"/>
          </p:cNvSpPr>
          <p:nvPr/>
        </p:nvSpPr>
        <p:spPr bwMode="auto">
          <a:xfrm>
            <a:off x="7435850" y="1976438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cxnSp>
        <p:nvCxnSpPr>
          <p:cNvPr id="50180" name="AutoShape 92"/>
          <p:cNvCxnSpPr>
            <a:cxnSpLocks noChangeShapeType="1"/>
            <a:stCxn id="50178" idx="5"/>
            <a:endCxn id="50179" idx="1"/>
          </p:cNvCxnSpPr>
          <p:nvPr/>
        </p:nvCxnSpPr>
        <p:spPr bwMode="auto">
          <a:xfrm>
            <a:off x="6778625" y="1870075"/>
            <a:ext cx="70167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1" name="AutoShape 93"/>
          <p:cNvCxnSpPr>
            <a:cxnSpLocks noChangeShapeType="1"/>
            <a:stCxn id="50178" idx="3"/>
            <a:endCxn id="50177" idx="7"/>
          </p:cNvCxnSpPr>
          <p:nvPr/>
        </p:nvCxnSpPr>
        <p:spPr bwMode="auto">
          <a:xfrm flipH="1">
            <a:off x="5867400" y="1870075"/>
            <a:ext cx="695325" cy="1412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182" name="Text Box 94"/>
          <p:cNvSpPr txBox="1">
            <a:spLocks noChangeArrowheads="1"/>
          </p:cNvSpPr>
          <p:nvPr/>
        </p:nvSpPr>
        <p:spPr bwMode="auto">
          <a:xfrm>
            <a:off x="6062663" y="1600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50183" name="Text Box 95"/>
          <p:cNvSpPr txBox="1">
            <a:spLocks noChangeArrowheads="1"/>
          </p:cNvSpPr>
          <p:nvPr/>
        </p:nvSpPr>
        <p:spPr bwMode="auto">
          <a:xfrm>
            <a:off x="6973888" y="1600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50184" name="Line 96"/>
          <p:cNvSpPr>
            <a:spLocks noChangeShapeType="1"/>
          </p:cNvSpPr>
          <p:nvPr/>
        </p:nvSpPr>
        <p:spPr bwMode="auto">
          <a:xfrm>
            <a:off x="4343400" y="2514600"/>
            <a:ext cx="4552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graphicFrame>
        <p:nvGraphicFramePr>
          <p:cNvPr id="2447457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139211"/>
              </p:ext>
            </p:extLst>
          </p:nvPr>
        </p:nvGraphicFramePr>
        <p:xfrm>
          <a:off x="5715000" y="4116388"/>
          <a:ext cx="1676400" cy="1522413"/>
        </p:xfrm>
        <a:graphic>
          <a:graphicData uri="http://schemas.openxmlformats.org/drawingml/2006/table">
            <a:tbl>
              <a:tblPr/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sym typeface="Symbol" charset="2"/>
                        </a:rPr>
                        <a:t>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1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ＭＳ Ｐゴシック" charset="-128"/>
                          <a:sym typeface="Symbol" charset="2"/>
                        </a:rPr>
                        <a:t>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0210" name="AutoShape 132"/>
          <p:cNvCxnSpPr>
            <a:cxnSpLocks noChangeShapeType="1"/>
            <a:stCxn id="50218" idx="2"/>
            <a:endCxn id="50217" idx="6"/>
          </p:cNvCxnSpPr>
          <p:nvPr/>
        </p:nvCxnSpPr>
        <p:spPr bwMode="auto">
          <a:xfrm flipH="1">
            <a:off x="5194300" y="6096000"/>
            <a:ext cx="27336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11" name="AutoShape 133"/>
          <p:cNvCxnSpPr>
            <a:cxnSpLocks noChangeShapeType="1"/>
            <a:stCxn id="50214" idx="2"/>
            <a:endCxn id="50212" idx="6"/>
          </p:cNvCxnSpPr>
          <p:nvPr/>
        </p:nvCxnSpPr>
        <p:spPr bwMode="auto">
          <a:xfrm flipH="1">
            <a:off x="5191125" y="2895600"/>
            <a:ext cx="29400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212" name="Oval 134"/>
          <p:cNvSpPr>
            <a:spLocks noChangeArrowheads="1"/>
          </p:cNvSpPr>
          <p:nvPr/>
        </p:nvSpPr>
        <p:spPr bwMode="auto">
          <a:xfrm>
            <a:off x="4876800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50213" name="Oval 135"/>
          <p:cNvSpPr>
            <a:spLocks noChangeArrowheads="1"/>
          </p:cNvSpPr>
          <p:nvPr/>
        </p:nvSpPr>
        <p:spPr bwMode="auto">
          <a:xfrm>
            <a:off x="6491288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50214" name="Oval 136"/>
          <p:cNvSpPr>
            <a:spLocks noChangeArrowheads="1"/>
          </p:cNvSpPr>
          <p:nvPr/>
        </p:nvSpPr>
        <p:spPr bwMode="auto">
          <a:xfrm>
            <a:off x="8140700" y="2743200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50215" name="Rectangle 137"/>
          <p:cNvSpPr>
            <a:spLocks noChangeArrowheads="1"/>
          </p:cNvSpPr>
          <p:nvPr/>
        </p:nvSpPr>
        <p:spPr bwMode="auto">
          <a:xfrm>
            <a:off x="5105400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50216" name="Rectangle 138"/>
          <p:cNvSpPr>
            <a:spLocks noChangeArrowheads="1"/>
          </p:cNvSpPr>
          <p:nvPr/>
        </p:nvSpPr>
        <p:spPr bwMode="auto">
          <a:xfrm>
            <a:off x="5324475" y="5192713"/>
            <a:ext cx="31432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a</a:t>
            </a:r>
          </a:p>
        </p:txBody>
      </p:sp>
      <p:sp>
        <p:nvSpPr>
          <p:cNvPr id="50217" name="Oval 139"/>
          <p:cNvSpPr>
            <a:spLocks noChangeArrowheads="1"/>
          </p:cNvSpPr>
          <p:nvPr/>
        </p:nvSpPr>
        <p:spPr bwMode="auto">
          <a:xfrm>
            <a:off x="4879975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50218" name="Oval 140"/>
          <p:cNvSpPr>
            <a:spLocks noChangeArrowheads="1"/>
          </p:cNvSpPr>
          <p:nvPr/>
        </p:nvSpPr>
        <p:spPr bwMode="auto">
          <a:xfrm>
            <a:off x="7937500" y="5943600"/>
            <a:ext cx="304800" cy="3048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cxnSp>
        <p:nvCxnSpPr>
          <p:cNvPr id="50219" name="AutoShape 141"/>
          <p:cNvCxnSpPr>
            <a:cxnSpLocks noChangeShapeType="1"/>
            <a:endCxn id="50215" idx="2"/>
          </p:cNvCxnSpPr>
          <p:nvPr/>
        </p:nvCxnSpPr>
        <p:spPr bwMode="auto">
          <a:xfrm flipV="1">
            <a:off x="5032375" y="5648325"/>
            <a:ext cx="182563" cy="4556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20" name="AutoShape 142"/>
          <p:cNvCxnSpPr>
            <a:cxnSpLocks noChangeShapeType="1"/>
            <a:endCxn id="50241" idx="2"/>
          </p:cNvCxnSpPr>
          <p:nvPr/>
        </p:nvCxnSpPr>
        <p:spPr bwMode="auto">
          <a:xfrm flipV="1">
            <a:off x="8085138" y="5637213"/>
            <a:ext cx="234950" cy="4540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221" name="Rectangle 143"/>
          <p:cNvSpPr>
            <a:spLocks noChangeArrowheads="1"/>
          </p:cNvSpPr>
          <p:nvPr/>
        </p:nvSpPr>
        <p:spPr bwMode="auto">
          <a:xfrm>
            <a:off x="504825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u</a:t>
            </a:r>
          </a:p>
        </p:txBody>
      </p:sp>
      <p:sp>
        <p:nvSpPr>
          <p:cNvPr id="50222" name="Rectangle 144"/>
          <p:cNvSpPr>
            <a:spLocks noChangeArrowheads="1"/>
          </p:cNvSpPr>
          <p:nvPr/>
        </p:nvSpPr>
        <p:spPr bwMode="auto">
          <a:xfrm>
            <a:off x="665480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v</a:t>
            </a:r>
          </a:p>
        </p:txBody>
      </p:sp>
      <p:sp>
        <p:nvSpPr>
          <p:cNvPr id="50223" name="Rectangle 145"/>
          <p:cNvSpPr>
            <a:spLocks noChangeArrowheads="1"/>
          </p:cNvSpPr>
          <p:nvPr/>
        </p:nvSpPr>
        <p:spPr bwMode="auto">
          <a:xfrm>
            <a:off x="8296275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w</a:t>
            </a:r>
          </a:p>
        </p:txBody>
      </p:sp>
      <p:cxnSp>
        <p:nvCxnSpPr>
          <p:cNvPr id="50224" name="AutoShape 146"/>
          <p:cNvCxnSpPr>
            <a:cxnSpLocks noChangeShapeType="1"/>
            <a:endCxn id="50221" idx="0"/>
          </p:cNvCxnSpPr>
          <p:nvPr/>
        </p:nvCxnSpPr>
        <p:spPr bwMode="auto">
          <a:xfrm>
            <a:off x="5024438" y="2890838"/>
            <a:ext cx="180975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25" name="AutoShape 147"/>
          <p:cNvCxnSpPr>
            <a:cxnSpLocks noChangeShapeType="1"/>
            <a:endCxn id="50222" idx="0"/>
          </p:cNvCxnSpPr>
          <p:nvPr/>
        </p:nvCxnSpPr>
        <p:spPr bwMode="auto">
          <a:xfrm>
            <a:off x="6638925" y="2890838"/>
            <a:ext cx="173038" cy="514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26" name="AutoShape 148"/>
          <p:cNvCxnSpPr>
            <a:cxnSpLocks noChangeShapeType="1"/>
            <a:endCxn id="50223" idx="0"/>
          </p:cNvCxnSpPr>
          <p:nvPr/>
        </p:nvCxnSpPr>
        <p:spPr bwMode="auto">
          <a:xfrm>
            <a:off x="8293100" y="2895600"/>
            <a:ext cx="160338" cy="504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227" name="Freeform 149"/>
          <p:cNvSpPr>
            <a:spLocks/>
          </p:cNvSpPr>
          <p:nvPr/>
        </p:nvSpPr>
        <p:spPr bwMode="auto">
          <a:xfrm>
            <a:off x="5200650" y="3567113"/>
            <a:ext cx="819150" cy="1814512"/>
          </a:xfrm>
          <a:custGeom>
            <a:avLst/>
            <a:gdLst>
              <a:gd name="T0" fmla="*/ 0 w 516"/>
              <a:gd name="T1" fmla="*/ 2147483646 h 1143"/>
              <a:gd name="T2" fmla="*/ 2147483646 w 516"/>
              <a:gd name="T3" fmla="*/ 2147483646 h 1143"/>
              <a:gd name="T4" fmla="*/ 2147483646 w 516"/>
              <a:gd name="T5" fmla="*/ 0 h 1143"/>
              <a:gd name="T6" fmla="*/ 0 60000 65536"/>
              <a:gd name="T7" fmla="*/ 0 60000 65536"/>
              <a:gd name="T8" fmla="*/ 0 60000 65536"/>
              <a:gd name="T9" fmla="*/ 0 w 516"/>
              <a:gd name="T10" fmla="*/ 0 h 1143"/>
              <a:gd name="T11" fmla="*/ 516 w 516"/>
              <a:gd name="T12" fmla="*/ 1143 h 11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16" h="1143">
                <a:moveTo>
                  <a:pt x="0" y="1143"/>
                </a:moveTo>
                <a:cubicBezTo>
                  <a:pt x="30" y="991"/>
                  <a:pt x="94" y="418"/>
                  <a:pt x="180" y="227"/>
                </a:cubicBezTo>
                <a:cubicBezTo>
                  <a:pt x="266" y="36"/>
                  <a:pt x="446" y="47"/>
                  <a:pt x="516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0228" name="Rectangle 150"/>
          <p:cNvSpPr>
            <a:spLocks noChangeArrowheads="1"/>
          </p:cNvSpPr>
          <p:nvPr/>
        </p:nvSpPr>
        <p:spPr bwMode="auto">
          <a:xfrm>
            <a:off x="4733925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50229" name="Line 151"/>
          <p:cNvSpPr>
            <a:spLocks noChangeShapeType="1"/>
          </p:cNvSpPr>
          <p:nvPr/>
        </p:nvSpPr>
        <p:spPr bwMode="auto">
          <a:xfrm flipV="1">
            <a:off x="4879975" y="3048000"/>
            <a:ext cx="104775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0230" name="Rectangle 152"/>
          <p:cNvSpPr>
            <a:spLocks noChangeArrowheads="1"/>
          </p:cNvSpPr>
          <p:nvPr/>
        </p:nvSpPr>
        <p:spPr bwMode="auto">
          <a:xfrm>
            <a:off x="635635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50231" name="Line 153"/>
          <p:cNvSpPr>
            <a:spLocks noChangeShapeType="1"/>
          </p:cNvSpPr>
          <p:nvPr/>
        </p:nvSpPr>
        <p:spPr bwMode="auto">
          <a:xfrm flipV="1">
            <a:off x="6494463" y="3038475"/>
            <a:ext cx="93662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0232" name="Rectangle 154"/>
          <p:cNvSpPr>
            <a:spLocks noChangeArrowheads="1"/>
          </p:cNvSpPr>
          <p:nvPr/>
        </p:nvSpPr>
        <p:spPr bwMode="auto">
          <a:xfrm>
            <a:off x="7986713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latin typeface="Tahoma" charset="0"/>
            </a:endParaRPr>
          </a:p>
        </p:txBody>
      </p:sp>
      <p:sp>
        <p:nvSpPr>
          <p:cNvPr id="50233" name="Line 155"/>
          <p:cNvSpPr>
            <a:spLocks noChangeShapeType="1"/>
          </p:cNvSpPr>
          <p:nvPr/>
        </p:nvSpPr>
        <p:spPr bwMode="auto">
          <a:xfrm flipV="1">
            <a:off x="8143875" y="3033713"/>
            <a:ext cx="4445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0234" name="Rectangle 156"/>
          <p:cNvSpPr>
            <a:spLocks noChangeArrowheads="1"/>
          </p:cNvSpPr>
          <p:nvPr/>
        </p:nvSpPr>
        <p:spPr bwMode="auto">
          <a:xfrm>
            <a:off x="4886325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50235" name="Freeform 157"/>
          <p:cNvSpPr>
            <a:spLocks/>
          </p:cNvSpPr>
          <p:nvPr/>
        </p:nvSpPr>
        <p:spPr bwMode="auto">
          <a:xfrm>
            <a:off x="4638675" y="3762375"/>
            <a:ext cx="342900" cy="1628775"/>
          </a:xfrm>
          <a:custGeom>
            <a:avLst/>
            <a:gdLst>
              <a:gd name="T0" fmla="*/ 2147483646 w 216"/>
              <a:gd name="T1" fmla="*/ 2147483646 h 1026"/>
              <a:gd name="T2" fmla="*/ 2147483646 w 216"/>
              <a:gd name="T3" fmla="*/ 2147483646 h 1026"/>
              <a:gd name="T4" fmla="*/ 2147483646 w 216"/>
              <a:gd name="T5" fmla="*/ 0 h 1026"/>
              <a:gd name="T6" fmla="*/ 0 60000 65536"/>
              <a:gd name="T7" fmla="*/ 0 60000 65536"/>
              <a:gd name="T8" fmla="*/ 0 60000 65536"/>
              <a:gd name="T9" fmla="*/ 0 w 216"/>
              <a:gd name="T10" fmla="*/ 0 h 1026"/>
              <a:gd name="T11" fmla="*/ 216 w 216"/>
              <a:gd name="T12" fmla="*/ 1026 h 10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" h="1026">
                <a:moveTo>
                  <a:pt x="216" y="1026"/>
                </a:moveTo>
                <a:cubicBezTo>
                  <a:pt x="190" y="941"/>
                  <a:pt x="120" y="744"/>
                  <a:pt x="60" y="516"/>
                </a:cubicBezTo>
                <a:cubicBezTo>
                  <a:pt x="0" y="288"/>
                  <a:pt x="46" y="107"/>
                  <a:pt x="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0236" name="Rectangle 158"/>
          <p:cNvSpPr>
            <a:spLocks noChangeArrowheads="1"/>
          </p:cNvSpPr>
          <p:nvPr/>
        </p:nvSpPr>
        <p:spPr bwMode="auto">
          <a:xfrm>
            <a:off x="4667250" y="5192713"/>
            <a:ext cx="219075" cy="4460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50237" name="AutoShape 159"/>
          <p:cNvCxnSpPr>
            <a:cxnSpLocks noChangeShapeType="1"/>
            <a:endCxn id="50217" idx="1"/>
          </p:cNvCxnSpPr>
          <p:nvPr/>
        </p:nvCxnSpPr>
        <p:spPr bwMode="auto">
          <a:xfrm>
            <a:off x="4767263" y="5405438"/>
            <a:ext cx="157162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238" name="Rectangle 160"/>
          <p:cNvSpPr>
            <a:spLocks noChangeArrowheads="1"/>
          </p:cNvSpPr>
          <p:nvPr/>
        </p:nvSpPr>
        <p:spPr bwMode="auto">
          <a:xfrm>
            <a:off x="4419600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0</a:t>
            </a:r>
          </a:p>
        </p:txBody>
      </p:sp>
      <p:sp>
        <p:nvSpPr>
          <p:cNvPr id="50239" name="Rectangle 161"/>
          <p:cNvSpPr>
            <a:spLocks noChangeArrowheads="1"/>
          </p:cNvSpPr>
          <p:nvPr/>
        </p:nvSpPr>
        <p:spPr bwMode="auto">
          <a:xfrm>
            <a:off x="6042025" y="3414713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1</a:t>
            </a:r>
          </a:p>
        </p:txBody>
      </p:sp>
      <p:sp>
        <p:nvSpPr>
          <p:cNvPr id="50240" name="Rectangle 162"/>
          <p:cNvSpPr>
            <a:spLocks noChangeArrowheads="1"/>
          </p:cNvSpPr>
          <p:nvPr/>
        </p:nvSpPr>
        <p:spPr bwMode="auto">
          <a:xfrm>
            <a:off x="7672388" y="3409950"/>
            <a:ext cx="314325" cy="3143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2</a:t>
            </a:r>
          </a:p>
        </p:txBody>
      </p:sp>
      <p:sp>
        <p:nvSpPr>
          <p:cNvPr id="50241" name="Rectangle 163"/>
          <p:cNvSpPr>
            <a:spLocks noChangeArrowheads="1"/>
          </p:cNvSpPr>
          <p:nvPr/>
        </p:nvSpPr>
        <p:spPr bwMode="auto">
          <a:xfrm>
            <a:off x="8210550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50242" name="Rectangle 164"/>
          <p:cNvSpPr>
            <a:spLocks noChangeArrowheads="1"/>
          </p:cNvSpPr>
          <p:nvPr/>
        </p:nvSpPr>
        <p:spPr bwMode="auto">
          <a:xfrm>
            <a:off x="8429625" y="5181600"/>
            <a:ext cx="31432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0">
                <a:latin typeface="Tahoma" charset="0"/>
              </a:rPr>
              <a:t>b</a:t>
            </a:r>
          </a:p>
        </p:txBody>
      </p:sp>
      <p:sp>
        <p:nvSpPr>
          <p:cNvPr id="50243" name="Rectangle 165"/>
          <p:cNvSpPr>
            <a:spLocks noChangeArrowheads="1"/>
          </p:cNvSpPr>
          <p:nvPr/>
        </p:nvSpPr>
        <p:spPr bwMode="auto">
          <a:xfrm>
            <a:off x="7991475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50244" name="Rectangle 166"/>
          <p:cNvSpPr>
            <a:spLocks noChangeArrowheads="1"/>
          </p:cNvSpPr>
          <p:nvPr/>
        </p:nvSpPr>
        <p:spPr bwMode="auto">
          <a:xfrm>
            <a:off x="7772400" y="5181600"/>
            <a:ext cx="219075" cy="4460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50245" name="Freeform 167"/>
          <p:cNvSpPr>
            <a:spLocks/>
          </p:cNvSpPr>
          <p:nvPr/>
        </p:nvSpPr>
        <p:spPr bwMode="auto">
          <a:xfrm>
            <a:off x="7010400" y="3581400"/>
            <a:ext cx="1104900" cy="1809750"/>
          </a:xfrm>
          <a:custGeom>
            <a:avLst/>
            <a:gdLst>
              <a:gd name="T0" fmla="*/ 2147483646 w 696"/>
              <a:gd name="T1" fmla="*/ 2147483646 h 1140"/>
              <a:gd name="T2" fmla="*/ 2147483646 w 696"/>
              <a:gd name="T3" fmla="*/ 2147483646 h 1140"/>
              <a:gd name="T4" fmla="*/ 0 w 696"/>
              <a:gd name="T5" fmla="*/ 0 h 1140"/>
              <a:gd name="T6" fmla="*/ 0 60000 65536"/>
              <a:gd name="T7" fmla="*/ 0 60000 65536"/>
              <a:gd name="T8" fmla="*/ 0 60000 65536"/>
              <a:gd name="T9" fmla="*/ 0 w 696"/>
              <a:gd name="T10" fmla="*/ 0 h 1140"/>
              <a:gd name="T11" fmla="*/ 696 w 696"/>
              <a:gd name="T12" fmla="*/ 1140 h 11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6" h="1140">
                <a:moveTo>
                  <a:pt x="696" y="1140"/>
                </a:moveTo>
                <a:cubicBezTo>
                  <a:pt x="645" y="1002"/>
                  <a:pt x="516" y="516"/>
                  <a:pt x="390" y="312"/>
                </a:cubicBezTo>
                <a:cubicBezTo>
                  <a:pt x="264" y="108"/>
                  <a:pt x="81" y="6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0246" name="Freeform 168"/>
          <p:cNvSpPr>
            <a:spLocks/>
          </p:cNvSpPr>
          <p:nvPr/>
        </p:nvSpPr>
        <p:spPr bwMode="auto">
          <a:xfrm>
            <a:off x="8315325" y="3729038"/>
            <a:ext cx="311150" cy="1652587"/>
          </a:xfrm>
          <a:custGeom>
            <a:avLst/>
            <a:gdLst>
              <a:gd name="T0" fmla="*/ 0 w 196"/>
              <a:gd name="T1" fmla="*/ 2147483646 h 1041"/>
              <a:gd name="T2" fmla="*/ 2147483646 w 196"/>
              <a:gd name="T3" fmla="*/ 2147483646 h 1041"/>
              <a:gd name="T4" fmla="*/ 2147483646 w 196"/>
              <a:gd name="T5" fmla="*/ 0 h 1041"/>
              <a:gd name="T6" fmla="*/ 0 60000 65536"/>
              <a:gd name="T7" fmla="*/ 0 60000 65536"/>
              <a:gd name="T8" fmla="*/ 0 60000 65536"/>
              <a:gd name="T9" fmla="*/ 0 w 196"/>
              <a:gd name="T10" fmla="*/ 0 h 1041"/>
              <a:gd name="T11" fmla="*/ 196 w 196"/>
              <a:gd name="T12" fmla="*/ 1041 h 104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" h="1041">
                <a:moveTo>
                  <a:pt x="0" y="1041"/>
                </a:moveTo>
                <a:cubicBezTo>
                  <a:pt x="30" y="939"/>
                  <a:pt x="164" y="602"/>
                  <a:pt x="180" y="429"/>
                </a:cubicBezTo>
                <a:cubicBezTo>
                  <a:pt x="196" y="256"/>
                  <a:pt x="113" y="89"/>
                  <a:pt x="96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cxnSp>
        <p:nvCxnSpPr>
          <p:cNvPr id="50247" name="AutoShape 169"/>
          <p:cNvCxnSpPr>
            <a:cxnSpLocks noChangeShapeType="1"/>
          </p:cNvCxnSpPr>
          <p:nvPr/>
        </p:nvCxnSpPr>
        <p:spPr bwMode="auto">
          <a:xfrm>
            <a:off x="7870825" y="5405438"/>
            <a:ext cx="114300" cy="5730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248" name="Freeform 170"/>
          <p:cNvSpPr>
            <a:spLocks/>
          </p:cNvSpPr>
          <p:nvPr/>
        </p:nvSpPr>
        <p:spPr bwMode="auto">
          <a:xfrm>
            <a:off x="5486400" y="4832350"/>
            <a:ext cx="838200" cy="349250"/>
          </a:xfrm>
          <a:custGeom>
            <a:avLst/>
            <a:gdLst>
              <a:gd name="T0" fmla="*/ 2147483646 w 528"/>
              <a:gd name="T1" fmla="*/ 2147483646 h 220"/>
              <a:gd name="T2" fmla="*/ 2147483646 w 528"/>
              <a:gd name="T3" fmla="*/ 2147483646 h 220"/>
              <a:gd name="T4" fmla="*/ 0 w 528"/>
              <a:gd name="T5" fmla="*/ 2147483646 h 220"/>
              <a:gd name="T6" fmla="*/ 0 60000 65536"/>
              <a:gd name="T7" fmla="*/ 0 60000 65536"/>
              <a:gd name="T8" fmla="*/ 0 60000 65536"/>
              <a:gd name="T9" fmla="*/ 0 w 528"/>
              <a:gd name="T10" fmla="*/ 0 h 220"/>
              <a:gd name="T11" fmla="*/ 528 w 528"/>
              <a:gd name="T12" fmla="*/ 220 h 2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220">
                <a:moveTo>
                  <a:pt x="528" y="124"/>
                </a:moveTo>
                <a:cubicBezTo>
                  <a:pt x="471" y="106"/>
                  <a:pt x="274" y="0"/>
                  <a:pt x="186" y="16"/>
                </a:cubicBezTo>
                <a:cubicBezTo>
                  <a:pt x="98" y="32"/>
                  <a:pt x="39" y="178"/>
                  <a:pt x="0" y="220"/>
                </a:cubicBezTo>
              </a:path>
            </a:pathLst>
          </a:cu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0249" name="Freeform 171"/>
          <p:cNvSpPr>
            <a:spLocks/>
          </p:cNvSpPr>
          <p:nvPr/>
        </p:nvSpPr>
        <p:spPr bwMode="auto">
          <a:xfrm>
            <a:off x="5334000" y="3956050"/>
            <a:ext cx="1371600" cy="1216025"/>
          </a:xfrm>
          <a:custGeom>
            <a:avLst/>
            <a:gdLst>
              <a:gd name="T0" fmla="*/ 2147483646 w 864"/>
              <a:gd name="T1" fmla="*/ 2147483646 h 766"/>
              <a:gd name="T2" fmla="*/ 2147483646 w 864"/>
              <a:gd name="T3" fmla="*/ 2147483646 h 766"/>
              <a:gd name="T4" fmla="*/ 2147483646 w 864"/>
              <a:gd name="T5" fmla="*/ 2147483646 h 766"/>
              <a:gd name="T6" fmla="*/ 0 w 864"/>
              <a:gd name="T7" fmla="*/ 2147483646 h 766"/>
              <a:gd name="T8" fmla="*/ 0 60000 65536"/>
              <a:gd name="T9" fmla="*/ 0 60000 65536"/>
              <a:gd name="T10" fmla="*/ 0 60000 65536"/>
              <a:gd name="T11" fmla="*/ 0 60000 65536"/>
              <a:gd name="T12" fmla="*/ 0 w 864"/>
              <a:gd name="T13" fmla="*/ 0 h 766"/>
              <a:gd name="T14" fmla="*/ 864 w 864"/>
              <a:gd name="T15" fmla="*/ 766 h 7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64" h="766">
                <a:moveTo>
                  <a:pt x="864" y="452"/>
                </a:moveTo>
                <a:cubicBezTo>
                  <a:pt x="815" y="380"/>
                  <a:pt x="686" y="44"/>
                  <a:pt x="570" y="22"/>
                </a:cubicBezTo>
                <a:cubicBezTo>
                  <a:pt x="454" y="0"/>
                  <a:pt x="263" y="198"/>
                  <a:pt x="168" y="322"/>
                </a:cubicBezTo>
                <a:cubicBezTo>
                  <a:pt x="73" y="446"/>
                  <a:pt x="35" y="674"/>
                  <a:pt x="0" y="766"/>
                </a:cubicBezTo>
              </a:path>
            </a:pathLst>
          </a:cu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0250" name="Freeform 172"/>
          <p:cNvSpPr>
            <a:spLocks/>
          </p:cNvSpPr>
          <p:nvPr/>
        </p:nvSpPr>
        <p:spPr bwMode="auto">
          <a:xfrm>
            <a:off x="7191375" y="4884738"/>
            <a:ext cx="647700" cy="296862"/>
          </a:xfrm>
          <a:custGeom>
            <a:avLst/>
            <a:gdLst>
              <a:gd name="T0" fmla="*/ 0 w 408"/>
              <a:gd name="T1" fmla="*/ 2147483646 h 187"/>
              <a:gd name="T2" fmla="*/ 2147483646 w 408"/>
              <a:gd name="T3" fmla="*/ 2147483646 h 187"/>
              <a:gd name="T4" fmla="*/ 2147483646 w 408"/>
              <a:gd name="T5" fmla="*/ 2147483646 h 187"/>
              <a:gd name="T6" fmla="*/ 0 60000 65536"/>
              <a:gd name="T7" fmla="*/ 0 60000 65536"/>
              <a:gd name="T8" fmla="*/ 0 60000 65536"/>
              <a:gd name="T9" fmla="*/ 0 w 408"/>
              <a:gd name="T10" fmla="*/ 0 h 187"/>
              <a:gd name="T11" fmla="*/ 408 w 408"/>
              <a:gd name="T12" fmla="*/ 187 h 1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8" h="187">
                <a:moveTo>
                  <a:pt x="0" y="143"/>
                </a:moveTo>
                <a:cubicBezTo>
                  <a:pt x="45" y="120"/>
                  <a:pt x="202" y="0"/>
                  <a:pt x="270" y="7"/>
                </a:cubicBezTo>
                <a:cubicBezTo>
                  <a:pt x="338" y="14"/>
                  <a:pt x="379" y="150"/>
                  <a:pt x="408" y="187"/>
                </a:cubicBezTo>
              </a:path>
            </a:pathLst>
          </a:cu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50251" name="Freeform 173"/>
          <p:cNvSpPr>
            <a:spLocks/>
          </p:cNvSpPr>
          <p:nvPr/>
        </p:nvSpPr>
        <p:spPr bwMode="auto">
          <a:xfrm>
            <a:off x="6772275" y="5448300"/>
            <a:ext cx="981075" cy="482600"/>
          </a:xfrm>
          <a:custGeom>
            <a:avLst/>
            <a:gdLst>
              <a:gd name="T0" fmla="*/ 0 w 618"/>
              <a:gd name="T1" fmla="*/ 0 h 304"/>
              <a:gd name="T2" fmla="*/ 2147483646 w 618"/>
              <a:gd name="T3" fmla="*/ 2147483646 h 304"/>
              <a:gd name="T4" fmla="*/ 2147483646 w 618"/>
              <a:gd name="T5" fmla="*/ 2147483646 h 304"/>
              <a:gd name="T6" fmla="*/ 0 60000 65536"/>
              <a:gd name="T7" fmla="*/ 0 60000 65536"/>
              <a:gd name="T8" fmla="*/ 0 60000 65536"/>
              <a:gd name="T9" fmla="*/ 0 w 618"/>
              <a:gd name="T10" fmla="*/ 0 h 304"/>
              <a:gd name="T11" fmla="*/ 618 w 618"/>
              <a:gd name="T12" fmla="*/ 304 h 3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8" h="304">
                <a:moveTo>
                  <a:pt x="0" y="0"/>
                </a:moveTo>
                <a:cubicBezTo>
                  <a:pt x="33" y="49"/>
                  <a:pt x="95" y="296"/>
                  <a:pt x="198" y="300"/>
                </a:cubicBezTo>
                <a:cubicBezTo>
                  <a:pt x="301" y="304"/>
                  <a:pt x="531" y="81"/>
                  <a:pt x="618" y="24"/>
                </a:cubicBezTo>
              </a:path>
            </a:pathLst>
          </a:custGeom>
          <a:noFill/>
          <a:ln w="19050">
            <a:solidFill>
              <a:srgbClr val="00B05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34892" name="Rectangle 17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Adjacency Matrix Structure</a:t>
            </a:r>
          </a:p>
        </p:txBody>
      </p:sp>
      <p:sp>
        <p:nvSpPr>
          <p:cNvPr id="50253" name="Rectangle 176"/>
          <p:cNvSpPr>
            <a:spLocks noGrp="1" noChangeArrowheads="1"/>
          </p:cNvSpPr>
          <p:nvPr>
            <p:ph sz="half" idx="1"/>
          </p:nvPr>
        </p:nvSpPr>
        <p:spPr>
          <a:xfrm>
            <a:off x="323850" y="1268413"/>
            <a:ext cx="4095750" cy="52562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>
                <a:latin typeface="Arial" charset="0"/>
                <a:ea typeface="ＭＳ Ｐゴシック" charset="-128"/>
                <a:cs typeface="Helvetica Neue" charset="0"/>
              </a:rPr>
              <a:t>Consider a graph with n vertices and m edges.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>
              <a:latin typeface="Arial" charset="0"/>
              <a:ea typeface="ＭＳ Ｐゴシック" charset="-128"/>
              <a:cs typeface="Helvetica Neue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sz="2400">
                <a:latin typeface="Arial" charset="0"/>
                <a:ea typeface="ＭＳ Ｐゴシック" charset="-128"/>
                <a:cs typeface="Helvetica Neue" charset="0"/>
              </a:rPr>
              <a:t>What is the running-time for:</a:t>
            </a:r>
            <a:endParaRPr lang="en-US" altLang="en-US" sz="2400">
              <a:latin typeface="Arial" charset="0"/>
              <a:ea typeface="ＭＳ Ｐゴシック" charset="-128"/>
              <a:cs typeface="Helvetica Neue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Returning the incident edges of a vertex?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>
                <a:latin typeface="Arial" charset="0"/>
                <a:ea typeface="ＭＳ Ｐゴシック" charset="-128"/>
                <a:cs typeface="Helvetica Neue" charset="0"/>
              </a:rPr>
              <a:t>Checking if two vertices, v and w, are adjacent?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>
                <a:latin typeface="Arial" charset="0"/>
                <a:ea typeface="ＭＳ Ｐゴシック" charset="-128"/>
                <a:cs typeface="Helvetica Neue" charset="0"/>
              </a:rPr>
              <a:t>Inserting a vertex?</a:t>
            </a:r>
            <a:endParaRPr lang="en-US" altLang="en-US" sz="2000">
              <a:latin typeface="Arial" charset="0"/>
              <a:ea typeface="ＭＳ Ｐゴシック" charset="-128"/>
              <a:cs typeface="Helvetica Neue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>
                <a:latin typeface="Arial" charset="0"/>
                <a:ea typeface="ＭＳ Ｐゴシック" charset="-128"/>
                <a:cs typeface="Helvetica Neue" charset="0"/>
              </a:rPr>
              <a:t>Inserting an edge?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>
                <a:latin typeface="Arial" charset="0"/>
                <a:ea typeface="ＭＳ Ｐゴシック" charset="-128"/>
                <a:cs typeface="Helvetica Neue" charset="0"/>
              </a:rPr>
              <a:t>Removing a vertex?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>
                <a:latin typeface="Arial" charset="0"/>
                <a:ea typeface="ＭＳ Ｐゴシック" charset="-128"/>
                <a:cs typeface="Helvetica Neue" charset="0"/>
              </a:rPr>
              <a:t>Removing an edge?</a:t>
            </a:r>
          </a:p>
          <a:p>
            <a:pPr lvl="1" eaLnBrk="1" hangingPunct="1">
              <a:lnSpc>
                <a:spcPct val="90000"/>
              </a:lnSpc>
            </a:pPr>
            <a:endParaRPr lang="en-GB" altLang="en-US" sz="2200">
              <a:latin typeface="Arial" charset="0"/>
              <a:ea typeface="ＭＳ Ｐゴシック" charset="-128"/>
              <a:cs typeface="Helvetica Neue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en-US" sz="2400">
                <a:latin typeface="Arial" charset="0"/>
                <a:ea typeface="ＭＳ Ｐゴシック" charset="-128"/>
                <a:cs typeface="Helvetica Neue" charset="0"/>
              </a:rPr>
              <a:t>Space Usage?</a:t>
            </a:r>
            <a:endParaRPr lang="en-US" altLang="en-US" sz="2400">
              <a:latin typeface="Arial" charset="0"/>
              <a:ea typeface="ＭＳ Ｐゴシック" charset="-128"/>
              <a:cs typeface="Helvetica Neue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rial" charset="0"/>
                <a:cs typeface="ＭＳ Ｐゴシック" charset="0"/>
              </a:rPr>
              <a:t>Performance</a:t>
            </a:r>
          </a:p>
        </p:txBody>
      </p:sp>
      <p:graphicFrame>
        <p:nvGraphicFramePr>
          <p:cNvPr id="2449411" name="Group 3"/>
          <p:cNvGraphicFramePr>
            <a:graphicFrameLocks noGrp="1"/>
          </p:cNvGraphicFramePr>
          <p:nvPr>
            <p:ph type="tbl" idx="1"/>
          </p:nvPr>
        </p:nvGraphicFramePr>
        <p:xfrm>
          <a:off x="609600" y="1600200"/>
          <a:ext cx="7924800" cy="4572268"/>
        </p:xfrm>
        <a:graphic>
          <a:graphicData uri="http://schemas.openxmlformats.org/drawingml/2006/table">
            <a:tbl>
              <a:tblPr/>
              <a:tblGrid>
                <a:gridCol w="271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3056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Char char="l"/>
                        <a:tabLst/>
                      </a:pPr>
                      <a:r>
                        <a:rPr kumimoji="0" lang="en-US" alt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 n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vertices, </a:t>
                      </a:r>
                      <a:r>
                        <a:rPr kumimoji="0" lang="en-US" alt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m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edges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Char char="l"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no parallel edges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Char char="l"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no self-loops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Char char="l"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Bounds are </a:t>
                      </a:r>
                      <a:r>
                        <a:rPr kumimoji="0" lang="en-US" altLang="en-I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“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big-Oh</a:t>
                      </a:r>
                      <a:r>
                        <a:rPr kumimoji="0" lang="en-US" altLang="en-I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”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Edge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List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Adjacency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List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Adjacency Matrix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0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Space</a:t>
                      </a:r>
                    </a:p>
                  </a:txBody>
                  <a:tcPr marT="45691" marB="4569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charset="2"/>
                          <a:ea typeface="ＭＳ Ｐゴシック" charset="-128"/>
                        </a:rPr>
                        <a:t>+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 m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charset="2"/>
                          <a:ea typeface="ＭＳ Ｐゴシック" charset="-128"/>
                        </a:rPr>
                        <a:t>+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 m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2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incidentEdges(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v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)</a:t>
                      </a:r>
                    </a:p>
                  </a:txBody>
                  <a:tcPr marT="45691" marB="4569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m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deg(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v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)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areAdjacent (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v, w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)</a:t>
                      </a:r>
                    </a:p>
                  </a:txBody>
                  <a:tcPr marT="45691" marB="4569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m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min(deg(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v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), deg(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w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))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insertVertex(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o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)</a:t>
                      </a:r>
                    </a:p>
                  </a:txBody>
                  <a:tcPr marT="45691" marB="4569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0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insertEdge(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v, w, o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)</a:t>
                      </a:r>
                    </a:p>
                  </a:txBody>
                  <a:tcPr marT="45691" marB="4569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2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removeVertex(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v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)</a:t>
                      </a:r>
                    </a:p>
                  </a:txBody>
                  <a:tcPr marT="45691" marB="4569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m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deg(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v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)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2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removeEdge(</a:t>
                      </a:r>
                      <a:r>
                        <a:rPr kumimoji="0" lang="en-US" alt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e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)</a:t>
                      </a:r>
                    </a:p>
                  </a:txBody>
                  <a:tcPr marT="45691" marB="4569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defRPr sz="1200">
                          <a:solidFill>
                            <a:schemeClr val="tx1"/>
                          </a:solidFill>
                          <a:latin typeface="Helvetica Neue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Graph Implementation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latin typeface="Arial" charset="0"/>
                <a:ea typeface="ＭＳ Ｐゴシック" charset="-128"/>
                <a:cs typeface="Helvetica Neue" charset="0"/>
              </a:rPr>
              <a:t>Lets start by defining the Vertex and Edge interfaces:</a:t>
            </a:r>
          </a:p>
          <a:p>
            <a:pPr eaLnBrk="1" hangingPunct="1"/>
            <a:endParaRPr lang="en-US" altLang="en-US" sz="2800" dirty="0">
              <a:latin typeface="Arial" charset="0"/>
              <a:ea typeface="ＭＳ Ｐゴシック" charset="-128"/>
              <a:cs typeface="Helvetica Neue" charset="0"/>
            </a:endParaRPr>
          </a:p>
          <a:p>
            <a:pPr eaLnBrk="1" hangingPunct="1">
              <a:buFont typeface="Wingdings" charset="2"/>
              <a:buNone/>
            </a:pP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2000" b="1" dirty="0"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000" b="1" dirty="0">
                <a:latin typeface="Courier" charset="0"/>
                <a:ea typeface="Courier" charset="0"/>
                <a:cs typeface="Courier" charset="0"/>
              </a:rPr>
              <a:t>interface</a:t>
            </a: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0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&lt;V&gt; </a:t>
            </a:r>
            <a:r>
              <a:rPr lang="en-US" altLang="en-US" sz="2000" b="1" dirty="0"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000" dirty="0" err="1">
                <a:latin typeface="Courier" charset="0"/>
                <a:ea typeface="Courier" charset="0"/>
                <a:cs typeface="Courier" charset="0"/>
              </a:rPr>
              <a:t>INode</a:t>
            </a: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&lt;V&gt; {}</a:t>
            </a:r>
          </a:p>
          <a:p>
            <a:pPr eaLnBrk="1" hangingPunct="1">
              <a:buFont typeface="Wingdings" charset="2"/>
              <a:buNone/>
            </a:pPr>
            <a:endParaRPr lang="en-US" altLang="en-US" sz="200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buFont typeface="Wingdings" charset="2"/>
              <a:buNone/>
            </a:pP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2000" b="1" dirty="0"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000" b="1" dirty="0">
                <a:latin typeface="Courier" charset="0"/>
                <a:ea typeface="Courier" charset="0"/>
                <a:cs typeface="Courier" charset="0"/>
              </a:rPr>
              <a:t>interface</a:t>
            </a: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000" dirty="0" err="1">
                <a:latin typeface="Courier" charset="0"/>
                <a:ea typeface="Courier" charset="0"/>
                <a:cs typeface="Courier" charset="0"/>
              </a:rPr>
              <a:t>IEdge</a:t>
            </a: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&lt;V&gt; </a:t>
            </a:r>
            <a:r>
              <a:rPr lang="en-US" altLang="en-US" sz="2000" b="1" dirty="0"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000" dirty="0" err="1">
                <a:latin typeface="Courier" charset="0"/>
                <a:ea typeface="Courier" charset="0"/>
                <a:cs typeface="Courier" charset="0"/>
              </a:rPr>
              <a:t>INode</a:t>
            </a:r>
            <a:r>
              <a:rPr lang="en-US" altLang="en-US" sz="2000" dirty="0">
                <a:latin typeface="Courier" charset="0"/>
                <a:ea typeface="Courier" charset="0"/>
                <a:cs typeface="Courier" charset="0"/>
              </a:rPr>
              <a:t>&lt;V&gt; {}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Graph Implementation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268413"/>
            <a:ext cx="8964612" cy="52562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180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public interface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IGraph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&lt;V,E&gt; {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&lt;V&gt;[]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endVertices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IEdge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&lt;E&gt; e);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 opposite(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 v,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IEdge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&lt;E&gt; e);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boolean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areAdjacent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 v,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 w);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V replace(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 v, V x);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E replace(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IEdge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&lt;E&gt; e, E x);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insertVertex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(V o);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IEdge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&lt;E&gt;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insertEdge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 v,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 w, E o);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V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removeVertex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 v);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E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removeEdge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IEdge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&lt;E&gt; e);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IIterator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IEdge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&lt;E&gt;&gt;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incidentEdges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 v);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IIterator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IVertex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&lt;V&gt;&gt; vertices();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    public 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IIterator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1800" dirty="0" err="1">
                <a:latin typeface="Courier" charset="0"/>
                <a:ea typeface="Courier" charset="0"/>
                <a:cs typeface="Courier" charset="0"/>
              </a:rPr>
              <a:t>IEdge</a:t>
            </a: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&lt;E&gt;&gt; edges();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18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Origin of Graph Theory</a:t>
            </a:r>
          </a:p>
        </p:txBody>
      </p:sp>
      <p:sp>
        <p:nvSpPr>
          <p:cNvPr id="19458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/>
          <a:lstStyle/>
          <a:p>
            <a:pPr eaLnBrk="1" hangingPunct="1"/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It is thought that the theory of graphs began with a problem in the city of Konigsberg:</a:t>
            </a:r>
          </a:p>
          <a:p>
            <a:pPr eaLnBrk="1" hangingPunct="1"/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Is it possible to walk through the city so that you cross each bridge exactly once?</a:t>
            </a:r>
          </a:p>
          <a:p>
            <a:pPr eaLnBrk="1" hangingPunct="1"/>
            <a:endParaRPr lang="en-US" altLang="en-US">
              <a:latin typeface="Helvetica Neue" charset="0"/>
              <a:ea typeface="ＭＳ Ｐゴシック" charset="-128"/>
              <a:cs typeface="Helvetica Neue" charset="0"/>
            </a:endParaRPr>
          </a:p>
        </p:txBody>
      </p:sp>
      <p:pic>
        <p:nvPicPr>
          <p:cNvPr id="19459" name="Picture 8" descr="brid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765175"/>
            <a:ext cx="4452937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Origin of Graph Theory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 rtlCol="0">
            <a:normAutofit lnSpcReduction="10000"/>
          </a:bodyPr>
          <a:lstStyle/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</a:rPr>
              <a:t>The famous Swiss mathematician Leonhard Euler realised that for this problem there was no difference between different parts of the same land mass.</a:t>
            </a: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</a:rPr>
              <a:t>The bridges just connected land masses.</a:t>
            </a:r>
          </a:p>
        </p:txBody>
      </p:sp>
      <p:pic>
        <p:nvPicPr>
          <p:cNvPr id="20483" name="Picture 8" descr="brid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765175"/>
            <a:ext cx="4452937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Origin of Graph Theory</a:t>
            </a:r>
          </a:p>
        </p:txBody>
      </p:sp>
      <p:sp>
        <p:nvSpPr>
          <p:cNvPr id="21506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/>
          <a:lstStyle/>
          <a:p>
            <a:pPr eaLnBrk="1" hangingPunct="1"/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Euler simplified the problem to use points (vertices) to represent land masses, and lines (edges) to represent bridges.</a:t>
            </a:r>
          </a:p>
          <a:p>
            <a:pPr eaLnBrk="1" hangingPunct="1"/>
            <a:r>
              <a:rPr lang="en-US" altLang="en-US">
                <a:latin typeface="Helvetica Neue" charset="0"/>
                <a:ea typeface="ＭＳ Ｐゴシック" charset="-128"/>
                <a:cs typeface="Helvetica Neue" charset="0"/>
              </a:rPr>
              <a:t>From this, it was easy to prove that it was not possible to pass over each bridge once.</a:t>
            </a:r>
          </a:p>
        </p:txBody>
      </p:sp>
      <p:pic>
        <p:nvPicPr>
          <p:cNvPr id="21507" name="Picture 8" descr="brid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765175"/>
            <a:ext cx="4452937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" descr="koenigsberg_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149725"/>
            <a:ext cx="3276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Box 2"/>
          <p:cNvSpPr txBox="1">
            <a:spLocks noChangeArrowheads="1"/>
          </p:cNvSpPr>
          <p:nvPr/>
        </p:nvSpPr>
        <p:spPr bwMode="auto">
          <a:xfrm>
            <a:off x="5003800" y="5148263"/>
            <a:ext cx="35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A</a:t>
            </a:r>
          </a:p>
        </p:txBody>
      </p:sp>
      <p:sp>
        <p:nvSpPr>
          <p:cNvPr id="21510" name="TextBox 5"/>
          <p:cNvSpPr txBox="1">
            <a:spLocks noChangeArrowheads="1"/>
          </p:cNvSpPr>
          <p:nvPr/>
        </p:nvSpPr>
        <p:spPr bwMode="auto">
          <a:xfrm>
            <a:off x="5003800" y="6092825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B</a:t>
            </a:r>
          </a:p>
        </p:txBody>
      </p:sp>
      <p:sp>
        <p:nvSpPr>
          <p:cNvPr id="21511" name="TextBox 7"/>
          <p:cNvSpPr txBox="1">
            <a:spLocks noChangeArrowheads="1"/>
          </p:cNvSpPr>
          <p:nvPr/>
        </p:nvSpPr>
        <p:spPr bwMode="auto">
          <a:xfrm>
            <a:off x="5003800" y="4221163"/>
            <a:ext cx="350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C</a:t>
            </a:r>
          </a:p>
        </p:txBody>
      </p:sp>
      <p:sp>
        <p:nvSpPr>
          <p:cNvPr id="21512" name="TextBox 9"/>
          <p:cNvSpPr txBox="1">
            <a:spLocks noChangeArrowheads="1"/>
          </p:cNvSpPr>
          <p:nvPr/>
        </p:nvSpPr>
        <p:spPr bwMode="auto">
          <a:xfrm>
            <a:off x="8180388" y="5157788"/>
            <a:ext cx="352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9" name="Object 2"/>
          <p:cNvGraphicFramePr>
            <a:graphicFrameLocks noChangeAspect="1"/>
          </p:cNvGraphicFramePr>
          <p:nvPr/>
        </p:nvGraphicFramePr>
        <p:xfrm>
          <a:off x="609600" y="1314450"/>
          <a:ext cx="8077200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3" name="VISIO" r:id="rId4" imgW="10096500" imgH="7010400" progId="Visio.Drawing.6">
                  <p:embed/>
                </p:oleObj>
              </mc:Choice>
              <mc:Fallback>
                <p:oleObj name="VISIO" r:id="rId4" imgW="10096500" imgH="7010400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14450"/>
                        <a:ext cx="8077200" cy="508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rial" charset="0"/>
                <a:cs typeface="ＭＳ Ｐゴシック" charset="0"/>
              </a:rPr>
              <a:t>Other Applications</a:t>
            </a:r>
          </a:p>
        </p:txBody>
      </p:sp>
      <p:sp>
        <p:nvSpPr>
          <p:cNvPr id="22531" name="Rectangle 7"/>
          <p:cNvSpPr>
            <a:spLocks noGrp="1" noChangeArrowheads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Arial" charset="0"/>
                <a:ea typeface="ＭＳ Ｐゴシック" charset="-128"/>
                <a:cs typeface="Helvetica Neue" charset="0"/>
              </a:rPr>
              <a:t>Electronic circuits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Printed circuit board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Integrated circuit</a:t>
            </a:r>
          </a:p>
          <a:p>
            <a:pPr eaLnBrk="1" hangingPunct="1"/>
            <a:r>
              <a:rPr lang="en-US" altLang="en-US" sz="2400">
                <a:latin typeface="Arial" charset="0"/>
                <a:ea typeface="ＭＳ Ｐゴシック" charset="-128"/>
                <a:cs typeface="Helvetica Neue" charset="0"/>
              </a:rPr>
              <a:t>Transportation networks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Highway network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Flight network</a:t>
            </a:r>
          </a:p>
          <a:p>
            <a:pPr eaLnBrk="1" hangingPunct="1"/>
            <a:r>
              <a:rPr lang="en-US" altLang="en-US" sz="2400">
                <a:latin typeface="Arial" charset="0"/>
                <a:ea typeface="ＭＳ Ｐゴシック" charset="-128"/>
                <a:cs typeface="Helvetica Neue" charset="0"/>
              </a:rPr>
              <a:t>Computer networks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Local area network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Internet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Web</a:t>
            </a:r>
          </a:p>
          <a:p>
            <a:pPr eaLnBrk="1" hangingPunct="1"/>
            <a:r>
              <a:rPr lang="en-US" altLang="en-US" sz="2400">
                <a:latin typeface="Arial" charset="0"/>
                <a:ea typeface="ＭＳ Ｐゴシック" charset="-128"/>
                <a:cs typeface="Helvetica Neue" charset="0"/>
              </a:rPr>
              <a:t>Databases</a:t>
            </a:r>
          </a:p>
          <a:p>
            <a:pPr lvl="1" eaLnBrk="1" hangingPunct="1"/>
            <a:r>
              <a:rPr lang="en-US" altLang="en-US" sz="2000">
                <a:latin typeface="Arial" charset="0"/>
                <a:ea typeface="ＭＳ Ｐゴシック" charset="-128"/>
                <a:cs typeface="Helvetica Neue" charset="0"/>
              </a:rPr>
              <a:t>Entity-relationship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Graphs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ＭＳ Ｐゴシック" charset="-128"/>
                <a:cs typeface="Helvetica Neue" charset="0"/>
              </a:rPr>
              <a:t>A graph is a pair </a:t>
            </a:r>
            <a:r>
              <a:rPr lang="en-US" altLang="en-US">
                <a:latin typeface="Times New Roman" charset="0"/>
                <a:ea typeface="ＭＳ Ｐゴシック" charset="-128"/>
                <a:cs typeface="Helvetica Neue" charset="0"/>
              </a:rPr>
              <a:t>(</a:t>
            </a:r>
            <a:r>
              <a:rPr lang="en-US" altLang="en-US" b="1" i="1">
                <a:latin typeface="Times New Roman" charset="0"/>
                <a:ea typeface="ＭＳ Ｐゴシック" charset="-128"/>
                <a:cs typeface="Helvetica Neue" charset="0"/>
              </a:rPr>
              <a:t>V, E</a:t>
            </a:r>
            <a:r>
              <a:rPr lang="en-US" altLang="en-US">
                <a:latin typeface="Times New Roman" charset="0"/>
                <a:ea typeface="ＭＳ Ｐゴシック" charset="-128"/>
                <a:cs typeface="Helvetica Neue" charset="0"/>
              </a:rPr>
              <a:t>)</a:t>
            </a:r>
            <a:r>
              <a:rPr lang="en-US" altLang="en-US">
                <a:latin typeface="Arial" charset="0"/>
                <a:ea typeface="ＭＳ Ｐゴシック" charset="-128"/>
                <a:cs typeface="Helvetica Neue" charset="0"/>
              </a:rPr>
              <a:t>, where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i="1">
                <a:latin typeface="Times New Roman" charset="0"/>
                <a:ea typeface="ＭＳ Ｐゴシック" charset="-128"/>
                <a:cs typeface="Helvetica Neue" charset="0"/>
              </a:rPr>
              <a:t>V</a:t>
            </a:r>
            <a:r>
              <a:rPr lang="en-US" altLang="en-US">
                <a:latin typeface="Arial" charset="0"/>
                <a:ea typeface="ＭＳ Ｐゴシック" charset="-128"/>
                <a:cs typeface="Helvetica Neue" charset="0"/>
              </a:rPr>
              <a:t> is a set of nodes, called</a:t>
            </a:r>
            <a:r>
              <a:rPr lang="en-US" altLang="en-US" b="1">
                <a:latin typeface="Arial" charset="0"/>
                <a:ea typeface="ＭＳ Ｐゴシック" charset="-128"/>
                <a:cs typeface="Helvetica Neue" charset="0"/>
              </a:rPr>
              <a:t> vertices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 i="1">
                <a:latin typeface="Times New Roman" charset="0"/>
                <a:ea typeface="ＭＳ Ｐゴシック" charset="-128"/>
                <a:cs typeface="Helvetica Neue" charset="0"/>
              </a:rPr>
              <a:t>E</a:t>
            </a:r>
            <a:r>
              <a:rPr lang="en-US" altLang="en-US">
                <a:latin typeface="Arial" charset="0"/>
                <a:ea typeface="ＭＳ Ｐゴシック" charset="-128"/>
                <a:cs typeface="Helvetica Neue" charset="0"/>
              </a:rPr>
              <a:t> is a collection of pairs of vertices, called </a:t>
            </a:r>
            <a:r>
              <a:rPr lang="en-US" altLang="en-US" b="1">
                <a:latin typeface="Arial" charset="0"/>
                <a:ea typeface="ＭＳ Ｐゴシック" charset="-128"/>
                <a:cs typeface="Helvetica Neue" charset="0"/>
              </a:rPr>
              <a:t>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ＭＳ Ｐゴシック" charset="-128"/>
                <a:cs typeface="Helvetica Neue" charset="0"/>
              </a:rPr>
              <a:t>Vertices and edges are nodes and store elements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ＭＳ Ｐゴシック" charset="-128"/>
                <a:cs typeface="Helvetica Neue" charset="0"/>
              </a:rPr>
              <a:t>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ＭＳ Ｐゴシック" charset="-128"/>
                <a:cs typeface="Helvetica Neue" charset="0"/>
              </a:rPr>
              <a:t>A vertex represents an airport and stores the three-letter airport code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Arial" charset="0"/>
                <a:ea typeface="ＭＳ Ｐゴシック" charset="-128"/>
                <a:cs typeface="Helvetica Neue" charset="0"/>
              </a:rPr>
              <a:t>An edge represents a flight route between two airports and stores the distance of the route</a:t>
            </a: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4800600" y="44196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ORD</a:t>
            </a:r>
          </a:p>
        </p:txBody>
      </p:sp>
      <p:sp>
        <p:nvSpPr>
          <p:cNvPr id="24580" name="Oval 5"/>
          <p:cNvSpPr>
            <a:spLocks noChangeArrowheads="1"/>
          </p:cNvSpPr>
          <p:nvPr/>
        </p:nvSpPr>
        <p:spPr bwMode="auto">
          <a:xfrm>
            <a:off x="7315200" y="4264025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PVD</a:t>
            </a:r>
          </a:p>
        </p:txBody>
      </p:sp>
      <p:sp>
        <p:nvSpPr>
          <p:cNvPr id="24581" name="Oval 6"/>
          <p:cNvSpPr>
            <a:spLocks noChangeArrowheads="1"/>
          </p:cNvSpPr>
          <p:nvPr/>
        </p:nvSpPr>
        <p:spPr bwMode="auto">
          <a:xfrm>
            <a:off x="7064375" y="61722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MIA</a:t>
            </a:r>
          </a:p>
        </p:txBody>
      </p:sp>
      <p:sp>
        <p:nvSpPr>
          <p:cNvPr id="24582" name="Oval 7"/>
          <p:cNvSpPr>
            <a:spLocks noChangeArrowheads="1"/>
          </p:cNvSpPr>
          <p:nvPr/>
        </p:nvSpPr>
        <p:spPr bwMode="auto">
          <a:xfrm>
            <a:off x="4511675" y="5934075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DFW</a:t>
            </a:r>
          </a:p>
        </p:txBody>
      </p:sp>
      <p:sp>
        <p:nvSpPr>
          <p:cNvPr id="24583" name="Oval 8"/>
          <p:cNvSpPr>
            <a:spLocks noChangeArrowheads="1"/>
          </p:cNvSpPr>
          <p:nvPr/>
        </p:nvSpPr>
        <p:spPr bwMode="auto">
          <a:xfrm>
            <a:off x="2590800" y="46482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SFO</a:t>
            </a:r>
          </a:p>
        </p:txBody>
      </p:sp>
      <p:sp>
        <p:nvSpPr>
          <p:cNvPr id="24584" name="Oval 9"/>
          <p:cNvSpPr>
            <a:spLocks noChangeArrowheads="1"/>
          </p:cNvSpPr>
          <p:nvPr/>
        </p:nvSpPr>
        <p:spPr bwMode="auto">
          <a:xfrm>
            <a:off x="2743200" y="57912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LAX</a:t>
            </a:r>
          </a:p>
        </p:txBody>
      </p:sp>
      <p:sp>
        <p:nvSpPr>
          <p:cNvPr id="24585" name="Oval 10"/>
          <p:cNvSpPr>
            <a:spLocks noChangeArrowheads="1"/>
          </p:cNvSpPr>
          <p:nvPr/>
        </p:nvSpPr>
        <p:spPr bwMode="auto">
          <a:xfrm>
            <a:off x="6378575" y="50292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LGA</a:t>
            </a:r>
          </a:p>
        </p:txBody>
      </p:sp>
      <p:sp>
        <p:nvSpPr>
          <p:cNvPr id="24586" name="Oval 11"/>
          <p:cNvSpPr>
            <a:spLocks noChangeArrowheads="1"/>
          </p:cNvSpPr>
          <p:nvPr/>
        </p:nvSpPr>
        <p:spPr bwMode="auto">
          <a:xfrm>
            <a:off x="762000" y="556260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HNL</a:t>
            </a:r>
          </a:p>
        </p:txBody>
      </p:sp>
      <p:cxnSp>
        <p:nvCxnSpPr>
          <p:cNvPr id="24587" name="AutoShape 12"/>
          <p:cNvCxnSpPr>
            <a:cxnSpLocks noChangeShapeType="1"/>
            <a:stCxn id="24583" idx="6"/>
            <a:endCxn id="24579" idx="2"/>
          </p:cNvCxnSpPr>
          <p:nvPr/>
        </p:nvCxnSpPr>
        <p:spPr bwMode="auto">
          <a:xfrm flipV="1">
            <a:off x="3536950" y="4648200"/>
            <a:ext cx="125412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8" name="AutoShape 13"/>
          <p:cNvCxnSpPr>
            <a:cxnSpLocks noChangeShapeType="1"/>
            <a:stCxn id="24582" idx="0"/>
            <a:endCxn id="24579" idx="4"/>
          </p:cNvCxnSpPr>
          <p:nvPr/>
        </p:nvCxnSpPr>
        <p:spPr bwMode="auto">
          <a:xfrm flipV="1">
            <a:off x="4979988" y="4886325"/>
            <a:ext cx="288925" cy="10382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9" name="AutoShape 14"/>
          <p:cNvCxnSpPr>
            <a:cxnSpLocks noChangeShapeType="1"/>
            <a:stCxn id="24582" idx="7"/>
            <a:endCxn id="24585" idx="3"/>
          </p:cNvCxnSpPr>
          <p:nvPr/>
        </p:nvCxnSpPr>
        <p:spPr bwMode="auto">
          <a:xfrm flipV="1">
            <a:off x="5311775" y="5429250"/>
            <a:ext cx="1203325" cy="561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0" name="AutoShape 15"/>
          <p:cNvCxnSpPr>
            <a:cxnSpLocks noChangeShapeType="1"/>
            <a:stCxn id="24585" idx="0"/>
            <a:endCxn id="24580" idx="3"/>
          </p:cNvCxnSpPr>
          <p:nvPr/>
        </p:nvCxnSpPr>
        <p:spPr bwMode="auto">
          <a:xfrm flipV="1">
            <a:off x="6846888" y="4664075"/>
            <a:ext cx="604837" cy="355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1" name="AutoShape 16"/>
          <p:cNvCxnSpPr>
            <a:cxnSpLocks noChangeShapeType="1"/>
            <a:stCxn id="24579" idx="6"/>
            <a:endCxn id="24580" idx="2"/>
          </p:cNvCxnSpPr>
          <p:nvPr/>
        </p:nvCxnSpPr>
        <p:spPr bwMode="auto">
          <a:xfrm flipV="1">
            <a:off x="5746750" y="4492625"/>
            <a:ext cx="1558925" cy="155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2" name="AutoShape 17"/>
          <p:cNvCxnSpPr>
            <a:cxnSpLocks noChangeShapeType="1"/>
            <a:stCxn id="24586" idx="6"/>
            <a:endCxn id="24584" idx="2"/>
          </p:cNvCxnSpPr>
          <p:nvPr/>
        </p:nvCxnSpPr>
        <p:spPr bwMode="auto">
          <a:xfrm>
            <a:off x="1708150" y="5791200"/>
            <a:ext cx="102552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3" name="AutoShape 18"/>
          <p:cNvCxnSpPr>
            <a:cxnSpLocks noChangeShapeType="1"/>
            <a:stCxn id="24583" idx="4"/>
            <a:endCxn id="24584" idx="0"/>
          </p:cNvCxnSpPr>
          <p:nvPr/>
        </p:nvCxnSpPr>
        <p:spPr bwMode="auto">
          <a:xfrm>
            <a:off x="3059113" y="5114925"/>
            <a:ext cx="152400" cy="6667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4" name="AutoShape 19"/>
          <p:cNvCxnSpPr>
            <a:cxnSpLocks noChangeShapeType="1"/>
            <a:stCxn id="24585" idx="4"/>
            <a:endCxn id="24581" idx="0"/>
          </p:cNvCxnSpPr>
          <p:nvPr/>
        </p:nvCxnSpPr>
        <p:spPr bwMode="auto">
          <a:xfrm>
            <a:off x="6846888" y="5495925"/>
            <a:ext cx="685800" cy="6667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5" name="AutoShape 20"/>
          <p:cNvCxnSpPr>
            <a:cxnSpLocks noChangeShapeType="1"/>
            <a:endCxn id="24582" idx="6"/>
          </p:cNvCxnSpPr>
          <p:nvPr/>
        </p:nvCxnSpPr>
        <p:spPr bwMode="auto">
          <a:xfrm flipH="1" flipV="1">
            <a:off x="5457825" y="6162675"/>
            <a:ext cx="1597025" cy="2381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6" name="AutoShape 21"/>
          <p:cNvCxnSpPr>
            <a:cxnSpLocks noChangeShapeType="1"/>
            <a:stCxn id="24584" idx="6"/>
            <a:endCxn id="24582" idx="2"/>
          </p:cNvCxnSpPr>
          <p:nvPr/>
        </p:nvCxnSpPr>
        <p:spPr bwMode="auto">
          <a:xfrm>
            <a:off x="3689350" y="6019800"/>
            <a:ext cx="812800" cy="142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97" name="AutoShape 22"/>
          <p:cNvCxnSpPr>
            <a:cxnSpLocks noChangeShapeType="1"/>
            <a:stCxn id="24584" idx="7"/>
            <a:endCxn id="24579" idx="3"/>
          </p:cNvCxnSpPr>
          <p:nvPr/>
        </p:nvCxnSpPr>
        <p:spPr bwMode="auto">
          <a:xfrm flipV="1">
            <a:off x="3543300" y="4819650"/>
            <a:ext cx="1393825" cy="1028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8" name="Text Box 23"/>
          <p:cNvSpPr txBox="1">
            <a:spLocks noChangeArrowheads="1"/>
          </p:cNvSpPr>
          <p:nvPr/>
        </p:nvSpPr>
        <p:spPr bwMode="auto">
          <a:xfrm rot="-347285">
            <a:off x="6081713" y="4244975"/>
            <a:ext cx="600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Tahoma" charset="0"/>
              </a:rPr>
              <a:t>849</a:t>
            </a:r>
          </a:p>
        </p:txBody>
      </p:sp>
      <p:sp>
        <p:nvSpPr>
          <p:cNvPr id="24599" name="Text Box 24"/>
          <p:cNvSpPr txBox="1">
            <a:spLocks noChangeArrowheads="1"/>
          </p:cNvSpPr>
          <p:nvPr/>
        </p:nvSpPr>
        <p:spPr bwMode="auto">
          <a:xfrm rot="-4662247">
            <a:off x="4757738" y="4975225"/>
            <a:ext cx="600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Tahoma" charset="0"/>
              </a:rPr>
              <a:t>802</a:t>
            </a:r>
          </a:p>
        </p:txBody>
      </p:sp>
      <p:sp>
        <p:nvSpPr>
          <p:cNvPr id="24600" name="Text Box 25"/>
          <p:cNvSpPr txBox="1">
            <a:spLocks noChangeArrowheads="1"/>
          </p:cNvSpPr>
          <p:nvPr/>
        </p:nvSpPr>
        <p:spPr bwMode="auto">
          <a:xfrm rot="-1544869">
            <a:off x="5435600" y="5394325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Tahoma" charset="0"/>
              </a:rPr>
              <a:t>1387</a:t>
            </a:r>
          </a:p>
        </p:txBody>
      </p:sp>
      <p:sp>
        <p:nvSpPr>
          <p:cNvPr id="24601" name="Text Box 26"/>
          <p:cNvSpPr txBox="1">
            <a:spLocks noChangeArrowheads="1"/>
          </p:cNvSpPr>
          <p:nvPr/>
        </p:nvSpPr>
        <p:spPr bwMode="auto">
          <a:xfrm rot="-2136302">
            <a:off x="3622675" y="5156200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Tahoma" charset="0"/>
              </a:rPr>
              <a:t>1743</a:t>
            </a:r>
          </a:p>
        </p:txBody>
      </p:sp>
      <p:sp>
        <p:nvSpPr>
          <p:cNvPr id="24602" name="Text Box 27"/>
          <p:cNvSpPr txBox="1">
            <a:spLocks noChangeArrowheads="1"/>
          </p:cNvSpPr>
          <p:nvPr/>
        </p:nvSpPr>
        <p:spPr bwMode="auto">
          <a:xfrm rot="-689345">
            <a:off x="3733800" y="4419600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Tahoma" charset="0"/>
              </a:rPr>
              <a:t>1843</a:t>
            </a:r>
          </a:p>
        </p:txBody>
      </p:sp>
      <p:sp>
        <p:nvSpPr>
          <p:cNvPr id="24603" name="Text Box 28"/>
          <p:cNvSpPr txBox="1">
            <a:spLocks noChangeArrowheads="1"/>
          </p:cNvSpPr>
          <p:nvPr/>
        </p:nvSpPr>
        <p:spPr bwMode="auto">
          <a:xfrm rot="2626382">
            <a:off x="7031038" y="5622925"/>
            <a:ext cx="738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Tahoma" charset="0"/>
              </a:rPr>
              <a:t>1099</a:t>
            </a:r>
          </a:p>
        </p:txBody>
      </p:sp>
      <p:sp>
        <p:nvSpPr>
          <p:cNvPr id="24604" name="Text Box 29"/>
          <p:cNvSpPr txBox="1">
            <a:spLocks noChangeArrowheads="1"/>
          </p:cNvSpPr>
          <p:nvPr/>
        </p:nvSpPr>
        <p:spPr bwMode="auto">
          <a:xfrm rot="565849">
            <a:off x="5975350" y="5927725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Tahoma" charset="0"/>
              </a:rPr>
              <a:t>1120</a:t>
            </a:r>
          </a:p>
        </p:txBody>
      </p:sp>
      <p:sp>
        <p:nvSpPr>
          <p:cNvPr id="24605" name="Text Box 30"/>
          <p:cNvSpPr txBox="1">
            <a:spLocks noChangeArrowheads="1"/>
          </p:cNvSpPr>
          <p:nvPr/>
        </p:nvSpPr>
        <p:spPr bwMode="auto">
          <a:xfrm rot="695916">
            <a:off x="3775075" y="5746750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Tahoma" charset="0"/>
              </a:rPr>
              <a:t>1233</a:t>
            </a:r>
          </a:p>
        </p:txBody>
      </p:sp>
      <p:sp>
        <p:nvSpPr>
          <p:cNvPr id="24606" name="Text Box 31"/>
          <p:cNvSpPr txBox="1">
            <a:spLocks noChangeArrowheads="1"/>
          </p:cNvSpPr>
          <p:nvPr/>
        </p:nvSpPr>
        <p:spPr bwMode="auto">
          <a:xfrm rot="4665015">
            <a:off x="2992438" y="5284788"/>
            <a:ext cx="600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Tahoma" charset="0"/>
              </a:rPr>
              <a:t>337</a:t>
            </a:r>
          </a:p>
        </p:txBody>
      </p:sp>
      <p:sp>
        <p:nvSpPr>
          <p:cNvPr id="24607" name="Text Box 32"/>
          <p:cNvSpPr txBox="1">
            <a:spLocks noChangeArrowheads="1"/>
          </p:cNvSpPr>
          <p:nvPr/>
        </p:nvSpPr>
        <p:spPr bwMode="auto">
          <a:xfrm rot="832501">
            <a:off x="1927225" y="5562600"/>
            <a:ext cx="738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Tahoma" charset="0"/>
              </a:rPr>
              <a:t>2555</a:t>
            </a:r>
          </a:p>
        </p:txBody>
      </p:sp>
      <p:sp>
        <p:nvSpPr>
          <p:cNvPr id="24608" name="Text Box 33"/>
          <p:cNvSpPr txBox="1">
            <a:spLocks noChangeArrowheads="1"/>
          </p:cNvSpPr>
          <p:nvPr/>
        </p:nvSpPr>
        <p:spPr bwMode="auto">
          <a:xfrm rot="-1891667">
            <a:off x="6783388" y="4554538"/>
            <a:ext cx="600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>
                <a:latin typeface="Tahoma" charset="0"/>
              </a:rPr>
              <a:t>142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Edge Types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 rtlCol="0">
            <a:normAutofit fontScale="92500" lnSpcReduction="20000"/>
          </a:bodyPr>
          <a:lstStyle/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chemeClr val="tx2"/>
                </a:solidFill>
                <a:latin typeface="Arial" charset="0"/>
                <a:cs typeface="ＭＳ Ｐゴシック" charset="0"/>
              </a:rPr>
              <a:t>Directed edge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ordered pair of vertices</a:t>
            </a:r>
            <a:r>
              <a:rPr lang="en-US" sz="2000" dirty="0">
                <a:latin typeface="Times New Roman" charset="0"/>
              </a:rPr>
              <a:t> (</a:t>
            </a:r>
            <a:r>
              <a:rPr lang="en-US" sz="2000" b="1" i="1" dirty="0" err="1">
                <a:latin typeface="Times New Roman" charset="0"/>
              </a:rPr>
              <a:t>u</a:t>
            </a:r>
            <a:r>
              <a:rPr lang="en-US" sz="2000" dirty="0" err="1">
                <a:latin typeface="Times New Roman" charset="0"/>
              </a:rPr>
              <a:t>,</a:t>
            </a:r>
            <a:r>
              <a:rPr lang="en-US" sz="2000" b="1" i="1" dirty="0" err="1">
                <a:latin typeface="Times New Roman" charset="0"/>
              </a:rPr>
              <a:t>v</a:t>
            </a:r>
            <a:r>
              <a:rPr lang="en-US" sz="2000" dirty="0">
                <a:latin typeface="Times New Roman" charset="0"/>
              </a:rPr>
              <a:t>)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first vertex </a:t>
            </a:r>
            <a:r>
              <a:rPr lang="en-US" sz="2000" b="1" i="1" dirty="0">
                <a:latin typeface="Times New Roman" charset="0"/>
              </a:rPr>
              <a:t>u</a:t>
            </a:r>
            <a:r>
              <a:rPr lang="en-US" sz="2000" dirty="0">
                <a:latin typeface="Arial" charset="0"/>
              </a:rPr>
              <a:t> is the origin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second vertex </a:t>
            </a:r>
            <a:r>
              <a:rPr lang="en-US" sz="2000" b="1" i="1" dirty="0">
                <a:latin typeface="Times New Roman" charset="0"/>
              </a:rPr>
              <a:t>v</a:t>
            </a:r>
            <a:r>
              <a:rPr lang="en-US" sz="2000" dirty="0">
                <a:latin typeface="Arial" charset="0"/>
              </a:rPr>
              <a:t> is the destination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usually shown with an arrow from origin to destination.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e.g., a flight</a:t>
            </a: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chemeClr val="tx2"/>
                </a:solidFill>
                <a:latin typeface="Arial" charset="0"/>
                <a:cs typeface="ＭＳ Ｐゴシック" charset="0"/>
              </a:rPr>
              <a:t>Undirected edge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unordered pair of vertices</a:t>
            </a:r>
            <a:r>
              <a:rPr lang="en-US" sz="2000" dirty="0">
                <a:latin typeface="Times New Roman" charset="0"/>
              </a:rPr>
              <a:t> (</a:t>
            </a:r>
            <a:r>
              <a:rPr lang="en-US" sz="2000" b="1" i="1" dirty="0" err="1">
                <a:latin typeface="Times New Roman" charset="0"/>
              </a:rPr>
              <a:t>u</a:t>
            </a:r>
            <a:r>
              <a:rPr lang="en-US" sz="2000" dirty="0" err="1">
                <a:latin typeface="Times New Roman" charset="0"/>
              </a:rPr>
              <a:t>,</a:t>
            </a:r>
            <a:r>
              <a:rPr lang="en-US" sz="2000" b="1" i="1" dirty="0" err="1">
                <a:latin typeface="Times New Roman" charset="0"/>
              </a:rPr>
              <a:t>v</a:t>
            </a:r>
            <a:r>
              <a:rPr lang="en-US" sz="2000" dirty="0">
                <a:latin typeface="Times New Roman" charset="0"/>
              </a:rPr>
              <a:t>)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e.g., a flight route</a:t>
            </a:r>
            <a:endParaRPr lang="en-US" sz="1900" dirty="0">
              <a:latin typeface="Times New Roman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chemeClr val="tx2"/>
                </a:solidFill>
                <a:latin typeface="Arial" charset="0"/>
                <a:cs typeface="ＭＳ Ｐゴシック" charset="0"/>
              </a:rPr>
              <a:t>Directed graph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all the edges are directed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e.g., flight network</a:t>
            </a: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chemeClr val="tx2"/>
                </a:solidFill>
                <a:latin typeface="Arial" charset="0"/>
                <a:cs typeface="ＭＳ Ｐゴシック" charset="0"/>
              </a:rPr>
              <a:t>Undirected graph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all the edges are undirected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e.g., route network</a:t>
            </a:r>
          </a:p>
        </p:txBody>
      </p:sp>
      <p:sp>
        <p:nvSpPr>
          <p:cNvPr id="26627" name="Oval 4"/>
          <p:cNvSpPr>
            <a:spLocks noChangeArrowheads="1"/>
          </p:cNvSpPr>
          <p:nvPr/>
        </p:nvSpPr>
        <p:spPr bwMode="auto">
          <a:xfrm>
            <a:off x="5257800" y="2200275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ORD</a:t>
            </a:r>
          </a:p>
        </p:txBody>
      </p:sp>
      <p:sp>
        <p:nvSpPr>
          <p:cNvPr id="26628" name="Oval 5"/>
          <p:cNvSpPr>
            <a:spLocks noChangeArrowheads="1"/>
          </p:cNvSpPr>
          <p:nvPr/>
        </p:nvSpPr>
        <p:spPr bwMode="auto">
          <a:xfrm>
            <a:off x="7750175" y="2200275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PVD</a:t>
            </a:r>
          </a:p>
        </p:txBody>
      </p:sp>
      <p:cxnSp>
        <p:nvCxnSpPr>
          <p:cNvPr id="26629" name="AutoShape 6"/>
          <p:cNvCxnSpPr>
            <a:cxnSpLocks noChangeShapeType="1"/>
            <a:stCxn id="26627" idx="6"/>
            <a:endCxn id="26628" idx="2"/>
          </p:cNvCxnSpPr>
          <p:nvPr/>
        </p:nvCxnSpPr>
        <p:spPr bwMode="auto">
          <a:xfrm>
            <a:off x="6203950" y="2428875"/>
            <a:ext cx="1536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5972175" y="1981200"/>
            <a:ext cx="19875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flight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AA 1206</a:t>
            </a:r>
          </a:p>
        </p:txBody>
      </p:sp>
      <p:sp>
        <p:nvSpPr>
          <p:cNvPr id="26631" name="Oval 8"/>
          <p:cNvSpPr>
            <a:spLocks noChangeArrowheads="1"/>
          </p:cNvSpPr>
          <p:nvPr/>
        </p:nvSpPr>
        <p:spPr bwMode="auto">
          <a:xfrm>
            <a:off x="5267325" y="353695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ORD</a:t>
            </a:r>
          </a:p>
        </p:txBody>
      </p:sp>
      <p:sp>
        <p:nvSpPr>
          <p:cNvPr id="26632" name="Oval 9"/>
          <p:cNvSpPr>
            <a:spLocks noChangeArrowheads="1"/>
          </p:cNvSpPr>
          <p:nvPr/>
        </p:nvSpPr>
        <p:spPr bwMode="auto">
          <a:xfrm>
            <a:off x="7759700" y="3536950"/>
            <a:ext cx="936625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PVD</a:t>
            </a:r>
          </a:p>
        </p:txBody>
      </p:sp>
      <p:cxnSp>
        <p:nvCxnSpPr>
          <p:cNvPr id="26633" name="AutoShape 10"/>
          <p:cNvCxnSpPr>
            <a:cxnSpLocks noChangeShapeType="1"/>
            <a:stCxn id="26631" idx="6"/>
            <a:endCxn id="26632" idx="2"/>
          </p:cNvCxnSpPr>
          <p:nvPr/>
        </p:nvCxnSpPr>
        <p:spPr bwMode="auto">
          <a:xfrm>
            <a:off x="6213475" y="3765550"/>
            <a:ext cx="15367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6527800" y="3352800"/>
            <a:ext cx="876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Helvetica Neue" charset="0"/>
                <a:ea typeface="ＭＳ Ｐゴシック" charset="-128"/>
                <a:cs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849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latin typeface="Tahoma" charset="0"/>
              </a:rPr>
              <a:t>miles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Group 4"/>
          <p:cNvGrpSpPr>
            <a:grpSpLocks/>
          </p:cNvGrpSpPr>
          <p:nvPr/>
        </p:nvGrpSpPr>
        <p:grpSpPr bwMode="auto">
          <a:xfrm>
            <a:off x="4838700" y="1196975"/>
            <a:ext cx="4197350" cy="3200400"/>
            <a:chOff x="2808" y="1104"/>
            <a:chExt cx="2644" cy="2016"/>
          </a:xfrm>
        </p:grpSpPr>
        <p:sp>
          <p:nvSpPr>
            <p:cNvPr id="28677" name="Oval 5"/>
            <p:cNvSpPr>
              <a:spLocks noChangeArrowheads="1"/>
            </p:cNvSpPr>
            <p:nvPr/>
          </p:nvSpPr>
          <p:spPr bwMode="auto">
            <a:xfrm>
              <a:off x="3960" y="168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X</a:t>
              </a:r>
            </a:p>
          </p:txBody>
        </p:sp>
        <p:sp>
          <p:nvSpPr>
            <p:cNvPr id="28678" name="Oval 6"/>
            <p:cNvSpPr>
              <a:spLocks noChangeArrowheads="1"/>
            </p:cNvSpPr>
            <p:nvPr/>
          </p:nvSpPr>
          <p:spPr bwMode="auto">
            <a:xfrm>
              <a:off x="2808" y="168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U</a:t>
              </a:r>
            </a:p>
          </p:txBody>
        </p:sp>
        <p:sp>
          <p:nvSpPr>
            <p:cNvPr id="28679" name="Oval 7"/>
            <p:cNvSpPr>
              <a:spLocks noChangeArrowheads="1"/>
            </p:cNvSpPr>
            <p:nvPr/>
          </p:nvSpPr>
          <p:spPr bwMode="auto">
            <a:xfrm>
              <a:off x="3384" y="1104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V</a:t>
              </a:r>
            </a:p>
          </p:txBody>
        </p:sp>
        <p:sp>
          <p:nvSpPr>
            <p:cNvPr id="28680" name="Oval 8"/>
            <p:cNvSpPr>
              <a:spLocks noChangeArrowheads="1"/>
            </p:cNvSpPr>
            <p:nvPr/>
          </p:nvSpPr>
          <p:spPr bwMode="auto">
            <a:xfrm>
              <a:off x="3384" y="2256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W</a:t>
              </a:r>
            </a:p>
          </p:txBody>
        </p:sp>
        <p:sp>
          <p:nvSpPr>
            <p:cNvPr id="28681" name="Oval 9"/>
            <p:cNvSpPr>
              <a:spLocks noChangeArrowheads="1"/>
            </p:cNvSpPr>
            <p:nvPr/>
          </p:nvSpPr>
          <p:spPr bwMode="auto">
            <a:xfrm>
              <a:off x="4728" y="168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Z</a:t>
              </a:r>
            </a:p>
          </p:txBody>
        </p:sp>
        <p:cxnSp>
          <p:nvCxnSpPr>
            <p:cNvPr id="28682" name="AutoShape 10"/>
            <p:cNvCxnSpPr>
              <a:cxnSpLocks noChangeShapeType="1"/>
              <a:stCxn id="28679" idx="3"/>
              <a:endCxn id="28678" idx="7"/>
            </p:cNvCxnSpPr>
            <p:nvPr/>
          </p:nvCxnSpPr>
          <p:spPr bwMode="auto">
            <a:xfrm flipH="1">
              <a:off x="3054" y="1356"/>
              <a:ext cx="372" cy="3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83" name="AutoShape 11"/>
            <p:cNvCxnSpPr>
              <a:cxnSpLocks noChangeShapeType="1"/>
              <a:stCxn id="28680" idx="1"/>
              <a:endCxn id="28678" idx="5"/>
            </p:cNvCxnSpPr>
            <p:nvPr/>
          </p:nvCxnSpPr>
          <p:spPr bwMode="auto">
            <a:xfrm flipH="1" flipV="1">
              <a:off x="3054" y="1932"/>
              <a:ext cx="372" cy="3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84" name="AutoShape 12"/>
            <p:cNvCxnSpPr>
              <a:cxnSpLocks noChangeShapeType="1"/>
              <a:stCxn id="28680" idx="7"/>
              <a:endCxn id="28677" idx="3"/>
            </p:cNvCxnSpPr>
            <p:nvPr/>
          </p:nvCxnSpPr>
          <p:spPr bwMode="auto">
            <a:xfrm flipV="1">
              <a:off x="3630" y="1932"/>
              <a:ext cx="372" cy="3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85" name="AutoShape 13"/>
            <p:cNvCxnSpPr>
              <a:cxnSpLocks noChangeShapeType="1"/>
              <a:stCxn id="28679" idx="5"/>
              <a:endCxn id="28677" idx="1"/>
            </p:cNvCxnSpPr>
            <p:nvPr/>
          </p:nvCxnSpPr>
          <p:spPr bwMode="auto">
            <a:xfrm>
              <a:off x="3630" y="1356"/>
              <a:ext cx="372" cy="3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86" name="AutoShape 14"/>
            <p:cNvCxnSpPr>
              <a:cxnSpLocks noChangeShapeType="1"/>
              <a:stCxn id="28679" idx="4"/>
              <a:endCxn id="28680" idx="0"/>
            </p:cNvCxnSpPr>
            <p:nvPr/>
          </p:nvCxnSpPr>
          <p:spPr bwMode="auto">
            <a:xfrm>
              <a:off x="3528" y="1398"/>
              <a:ext cx="0" cy="8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687" name="Oval 15"/>
            <p:cNvSpPr>
              <a:spLocks noChangeArrowheads="1"/>
            </p:cNvSpPr>
            <p:nvPr/>
          </p:nvSpPr>
          <p:spPr bwMode="auto">
            <a:xfrm>
              <a:off x="3966" y="2832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Y</a:t>
              </a:r>
            </a:p>
          </p:txBody>
        </p:sp>
        <p:cxnSp>
          <p:nvCxnSpPr>
            <p:cNvPr id="28688" name="AutoShape 16"/>
            <p:cNvCxnSpPr>
              <a:cxnSpLocks noChangeShapeType="1"/>
              <a:stCxn id="28680" idx="5"/>
              <a:endCxn id="28687" idx="1"/>
            </p:cNvCxnSpPr>
            <p:nvPr/>
          </p:nvCxnSpPr>
          <p:spPr bwMode="auto">
            <a:xfrm>
              <a:off x="3630" y="2508"/>
              <a:ext cx="378" cy="3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89" name="AutoShape 17"/>
            <p:cNvCxnSpPr>
              <a:cxnSpLocks noChangeShapeType="1"/>
              <a:stCxn id="28677" idx="4"/>
              <a:endCxn id="28687" idx="0"/>
            </p:cNvCxnSpPr>
            <p:nvPr/>
          </p:nvCxnSpPr>
          <p:spPr bwMode="auto">
            <a:xfrm>
              <a:off x="4104" y="1974"/>
              <a:ext cx="6" cy="8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690" name="Text Box 18"/>
            <p:cNvSpPr txBox="1">
              <a:spLocks noChangeArrowheads="1"/>
            </p:cNvSpPr>
            <p:nvPr/>
          </p:nvSpPr>
          <p:spPr bwMode="auto">
            <a:xfrm>
              <a:off x="3054" y="1254"/>
              <a:ext cx="2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a</a:t>
              </a:r>
            </a:p>
          </p:txBody>
        </p:sp>
        <p:sp>
          <p:nvSpPr>
            <p:cNvPr id="28691" name="Text Box 19"/>
            <p:cNvSpPr txBox="1">
              <a:spLocks noChangeArrowheads="1"/>
            </p:cNvSpPr>
            <p:nvPr/>
          </p:nvSpPr>
          <p:spPr bwMode="auto">
            <a:xfrm>
              <a:off x="3046" y="1974"/>
              <a:ext cx="20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c</a:t>
              </a:r>
            </a:p>
          </p:txBody>
        </p:sp>
        <p:sp>
          <p:nvSpPr>
            <p:cNvPr id="28692" name="Text Box 20"/>
            <p:cNvSpPr txBox="1">
              <a:spLocks noChangeArrowheads="1"/>
            </p:cNvSpPr>
            <p:nvPr/>
          </p:nvSpPr>
          <p:spPr bwMode="auto">
            <a:xfrm>
              <a:off x="3786" y="1254"/>
              <a:ext cx="2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b</a:t>
              </a:r>
            </a:p>
          </p:txBody>
        </p:sp>
        <p:sp>
          <p:nvSpPr>
            <p:cNvPr id="28693" name="Text Box 21"/>
            <p:cNvSpPr txBox="1">
              <a:spLocks noChangeArrowheads="1"/>
            </p:cNvSpPr>
            <p:nvPr/>
          </p:nvSpPr>
          <p:spPr bwMode="auto">
            <a:xfrm>
              <a:off x="3789" y="2004"/>
              <a:ext cx="2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e</a:t>
              </a:r>
            </a:p>
          </p:txBody>
        </p:sp>
        <p:sp>
          <p:nvSpPr>
            <p:cNvPr id="28694" name="Text Box 22"/>
            <p:cNvSpPr txBox="1">
              <a:spLocks noChangeArrowheads="1"/>
            </p:cNvSpPr>
            <p:nvPr/>
          </p:nvSpPr>
          <p:spPr bwMode="auto">
            <a:xfrm>
              <a:off x="3504" y="1680"/>
              <a:ext cx="2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d</a:t>
              </a:r>
            </a:p>
          </p:txBody>
        </p:sp>
        <p:sp>
          <p:nvSpPr>
            <p:cNvPr id="28695" name="Text Box 23"/>
            <p:cNvSpPr txBox="1">
              <a:spLocks noChangeArrowheads="1"/>
            </p:cNvSpPr>
            <p:nvPr/>
          </p:nvSpPr>
          <p:spPr bwMode="auto">
            <a:xfrm>
              <a:off x="3676" y="2646"/>
              <a:ext cx="1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f</a:t>
              </a:r>
            </a:p>
          </p:txBody>
        </p:sp>
        <p:sp>
          <p:nvSpPr>
            <p:cNvPr id="28696" name="Text Box 24"/>
            <p:cNvSpPr txBox="1">
              <a:spLocks noChangeArrowheads="1"/>
            </p:cNvSpPr>
            <p:nvPr/>
          </p:nvSpPr>
          <p:spPr bwMode="auto">
            <a:xfrm>
              <a:off x="4080" y="2292"/>
              <a:ext cx="2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g</a:t>
              </a:r>
            </a:p>
          </p:txBody>
        </p:sp>
        <p:sp>
          <p:nvSpPr>
            <p:cNvPr id="28697" name="Text Box 25"/>
            <p:cNvSpPr txBox="1">
              <a:spLocks noChangeArrowheads="1"/>
            </p:cNvSpPr>
            <p:nvPr/>
          </p:nvSpPr>
          <p:spPr bwMode="auto">
            <a:xfrm>
              <a:off x="4397" y="139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h</a:t>
              </a:r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4429" y="2016"/>
              <a:ext cx="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i</a:t>
              </a: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5282" y="1392"/>
              <a:ext cx="1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charset="0"/>
                <a:buChar char="•"/>
                <a:defRPr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sz="1400">
                  <a:solidFill>
                    <a:schemeClr val="tx1"/>
                  </a:solidFill>
                  <a:latin typeface="Helvetica Neue" charset="0"/>
                  <a:ea typeface="ＭＳ Ｐゴシック" charset="-128"/>
                  <a:cs typeface="Helvetica Neue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latin typeface="Tahoma" charset="0"/>
                </a:rPr>
                <a:t>j</a:t>
              </a:r>
            </a:p>
          </p:txBody>
        </p:sp>
        <p:cxnSp>
          <p:nvCxnSpPr>
            <p:cNvPr id="28700" name="AutoShape 28"/>
            <p:cNvCxnSpPr>
              <a:cxnSpLocks noChangeShapeType="1"/>
              <a:stCxn id="28677" idx="5"/>
              <a:endCxn id="28681" idx="3"/>
            </p:cNvCxnSpPr>
            <p:nvPr/>
          </p:nvCxnSpPr>
          <p:spPr bwMode="auto">
            <a:xfrm rot="16200000" flipH="1">
              <a:off x="4487" y="1651"/>
              <a:ext cx="1" cy="564"/>
            </a:xfrm>
            <a:prstGeom prst="curvedConnector3">
              <a:avLst>
                <a:gd name="adj1" fmla="val 7699995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1" name="AutoShape 29"/>
            <p:cNvCxnSpPr>
              <a:cxnSpLocks noChangeShapeType="1"/>
              <a:stCxn id="28677" idx="7"/>
              <a:endCxn id="28681" idx="1"/>
            </p:cNvCxnSpPr>
            <p:nvPr/>
          </p:nvCxnSpPr>
          <p:spPr bwMode="auto">
            <a:xfrm rot="5400000" flipV="1">
              <a:off x="4487" y="1435"/>
              <a:ext cx="1" cy="564"/>
            </a:xfrm>
            <a:prstGeom prst="curvedConnector3">
              <a:avLst>
                <a:gd name="adj1" fmla="val -6100005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2" name="AutoShape 30"/>
            <p:cNvCxnSpPr>
              <a:cxnSpLocks noChangeShapeType="1"/>
              <a:stCxn id="28681" idx="5"/>
              <a:endCxn id="28681" idx="7"/>
            </p:cNvCxnSpPr>
            <p:nvPr/>
          </p:nvCxnSpPr>
          <p:spPr bwMode="auto">
            <a:xfrm rot="5400000" flipH="1" flipV="1">
              <a:off x="4867" y="1823"/>
              <a:ext cx="216" cy="1"/>
            </a:xfrm>
            <a:prstGeom prst="curvedConnector5">
              <a:avLst>
                <a:gd name="adj1" fmla="val -44444"/>
                <a:gd name="adj2" fmla="val 40099986"/>
                <a:gd name="adj3" fmla="val 1467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314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" charset="0"/>
                <a:cs typeface="ＭＳ Ｐゴシック" charset="0"/>
              </a:rPr>
              <a:t>Terminology</a:t>
            </a:r>
          </a:p>
        </p:txBody>
      </p:sp>
      <p:sp>
        <p:nvSpPr>
          <p:cNvPr id="13315" name="Rectangle 33"/>
          <p:cNvSpPr>
            <a:spLocks noGrp="1" noChangeArrowheads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 rtlCol="0">
            <a:normAutofit fontScale="92500"/>
          </a:bodyPr>
          <a:lstStyle/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End vertices (or endpoints) of an edge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U and V are the </a:t>
            </a:r>
            <a:r>
              <a:rPr lang="en-US" sz="2000" b="1" dirty="0">
                <a:latin typeface="Arial" charset="0"/>
              </a:rPr>
              <a:t>endpoints</a:t>
            </a:r>
            <a:r>
              <a:rPr lang="en-US" sz="2000" dirty="0">
                <a:latin typeface="Arial" charset="0"/>
              </a:rPr>
              <a:t> of a</a:t>
            </a: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Edges incident on a vertex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a, d, and b are </a:t>
            </a:r>
            <a:r>
              <a:rPr lang="en-US" sz="2000" b="1" dirty="0">
                <a:latin typeface="Arial" charset="0"/>
              </a:rPr>
              <a:t>incident</a:t>
            </a:r>
            <a:r>
              <a:rPr lang="en-US" sz="2000" dirty="0">
                <a:latin typeface="Arial" charset="0"/>
              </a:rPr>
              <a:t> on V</a:t>
            </a: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Adjacent vertices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U and V are </a:t>
            </a:r>
            <a:r>
              <a:rPr lang="en-US" sz="2000" b="1" dirty="0">
                <a:latin typeface="Arial" charset="0"/>
              </a:rPr>
              <a:t>adjacent</a:t>
            </a:r>
            <a:r>
              <a:rPr lang="en-US" sz="2000" dirty="0">
                <a:latin typeface="Arial" charset="0"/>
              </a:rPr>
              <a:t> as they are connected by an edge.</a:t>
            </a: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Degree of a vertex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X has </a:t>
            </a:r>
            <a:r>
              <a:rPr lang="en-US" sz="2000" b="1" dirty="0">
                <a:latin typeface="Arial" charset="0"/>
              </a:rPr>
              <a:t>degree</a:t>
            </a:r>
            <a:r>
              <a:rPr lang="en-US" sz="2000" dirty="0">
                <a:latin typeface="Arial" charset="0"/>
              </a:rPr>
              <a:t> of 5 (5 edges connect to it)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For a </a:t>
            </a:r>
            <a:r>
              <a:rPr lang="en-US" sz="2000" i="1" dirty="0">
                <a:latin typeface="Arial" charset="0"/>
              </a:rPr>
              <a:t>directed graph</a:t>
            </a:r>
            <a:r>
              <a:rPr lang="en-US" sz="2000" dirty="0">
                <a:latin typeface="Arial" charset="0"/>
              </a:rPr>
              <a:t> (digraph), we distinguish between an in-degree and </a:t>
            </a:r>
            <a:r>
              <a:rPr lang="en-US" sz="2000">
                <a:latin typeface="Arial" charset="0"/>
              </a:rPr>
              <a:t>an out-degree.</a:t>
            </a:r>
            <a:endParaRPr lang="en-US" sz="2000" dirty="0">
              <a:latin typeface="Arial" charset="0"/>
            </a:endParaRPr>
          </a:p>
        </p:txBody>
      </p:sp>
      <p:sp>
        <p:nvSpPr>
          <p:cNvPr id="13316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4581525"/>
            <a:ext cx="4171950" cy="1943100"/>
          </a:xfrm>
        </p:spPr>
        <p:txBody>
          <a:bodyPr rtlCol="0">
            <a:normAutofit fontScale="92500"/>
          </a:bodyPr>
          <a:lstStyle/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Parallel edges/Multiple Edges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h and </a:t>
            </a:r>
            <a:r>
              <a:rPr lang="en-US" sz="2000" dirty="0" err="1">
                <a:latin typeface="Arial" charset="0"/>
              </a:rPr>
              <a:t>i</a:t>
            </a:r>
            <a:r>
              <a:rPr lang="en-US" sz="2000" dirty="0">
                <a:latin typeface="Arial" charset="0"/>
              </a:rPr>
              <a:t> are </a:t>
            </a:r>
            <a:r>
              <a:rPr lang="en-US" sz="2000" b="1" dirty="0">
                <a:latin typeface="Arial" charset="0"/>
              </a:rPr>
              <a:t>parallel</a:t>
            </a:r>
            <a:r>
              <a:rPr lang="en-US" sz="2000" i="1" dirty="0">
                <a:latin typeface="Arial" charset="0"/>
              </a:rPr>
              <a:t> </a:t>
            </a:r>
            <a:r>
              <a:rPr lang="en-US" sz="2000" b="1" dirty="0">
                <a:latin typeface="Arial" charset="0"/>
              </a:rPr>
              <a:t>edges</a:t>
            </a:r>
            <a:r>
              <a:rPr lang="en-US" sz="2000" i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as they connect the same vertices</a:t>
            </a: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  <a:cs typeface="ＭＳ Ｐゴシック" charset="0"/>
              </a:rPr>
              <a:t>Self-loop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j is a </a:t>
            </a:r>
            <a:r>
              <a:rPr lang="en-US" sz="2000" b="1" dirty="0">
                <a:latin typeface="Arial" charset="0"/>
              </a:rPr>
              <a:t>self-loop</a:t>
            </a:r>
            <a:r>
              <a:rPr lang="en-US" sz="2000" dirty="0">
                <a:latin typeface="Arial" charset="0"/>
              </a:rPr>
              <a:t>, connecting Z to itself.</a:t>
            </a:r>
          </a:p>
          <a:p>
            <a:pPr lvl="1" indent="-182880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000" dirty="0">
              <a:latin typeface="Arial" charset="0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latin typeface="Arial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Lillis-BDIC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DLillis-BDIC.thmx</Template>
  <TotalTime>36965</TotalTime>
  <Words>2474</Words>
  <Application>Microsoft Macintosh PowerPoint</Application>
  <PresentationFormat>On-screen Show (4:3)</PresentationFormat>
  <Paragraphs>515</Paragraphs>
  <Slides>23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Courier</vt:lpstr>
      <vt:lpstr>Gill Sans</vt:lpstr>
      <vt:lpstr>Helvetica Neue</vt:lpstr>
      <vt:lpstr>Symbol</vt:lpstr>
      <vt:lpstr>Tahoma</vt:lpstr>
      <vt:lpstr>Times New Roman</vt:lpstr>
      <vt:lpstr>Wingdings</vt:lpstr>
      <vt:lpstr>DLillis-BDIC</vt:lpstr>
      <vt:lpstr>VISIO</vt:lpstr>
      <vt:lpstr>Topic 7: Graphs</vt:lpstr>
      <vt:lpstr>Introduction to Graphs</vt:lpstr>
      <vt:lpstr>Origin of Graph Theory</vt:lpstr>
      <vt:lpstr>Origin of Graph Theory</vt:lpstr>
      <vt:lpstr>Origin of Graph Theory</vt:lpstr>
      <vt:lpstr>Other Applications</vt:lpstr>
      <vt:lpstr>Graphs</vt:lpstr>
      <vt:lpstr>Edge Types</vt:lpstr>
      <vt:lpstr>Terminology</vt:lpstr>
      <vt:lpstr>Terminology (cont.)</vt:lpstr>
      <vt:lpstr>Terminology (cont.)</vt:lpstr>
      <vt:lpstr>Properties</vt:lpstr>
      <vt:lpstr>Graph: Functional Spec.</vt:lpstr>
      <vt:lpstr>Implementing Graphs</vt:lpstr>
      <vt:lpstr>Edge List Structure</vt:lpstr>
      <vt:lpstr>Edge List Structure</vt:lpstr>
      <vt:lpstr>Adjacency List Structure</vt:lpstr>
      <vt:lpstr>Adjacency List Structure</vt:lpstr>
      <vt:lpstr>Adjacency Matrix Structure</vt:lpstr>
      <vt:lpstr>Adjacency Matrix Structure</vt:lpstr>
      <vt:lpstr>Performance</vt:lpstr>
      <vt:lpstr>Graph Implementation</vt:lpstr>
      <vt:lpstr>Graph Implementation</vt:lpstr>
    </vt:vector>
  </TitlesOfParts>
  <Company>UCD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Agents with Agent Factory</dc:title>
  <dc:creator>Rem Collier</dc:creator>
  <cp:lastModifiedBy>David Lillis</cp:lastModifiedBy>
  <cp:revision>718</cp:revision>
  <cp:lastPrinted>2018-04-17T02:52:06Z</cp:lastPrinted>
  <dcterms:created xsi:type="dcterms:W3CDTF">2009-04-07T12:42:30Z</dcterms:created>
  <dcterms:modified xsi:type="dcterms:W3CDTF">2019-03-29T09:32:17Z</dcterms:modified>
</cp:coreProperties>
</file>